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oboto Thin"/>
      <p:regular r:id="rId33"/>
      <p:bold r:id="rId34"/>
      <p:italic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Roboto Light"/>
      <p:regular r:id="rId45"/>
      <p:bold r:id="rId46"/>
      <p:italic r:id="rId47"/>
      <p:boldItalic r:id="rId48"/>
    </p:embeddedFont>
    <p:embeddedFont>
      <p:font typeface="Roboto Mon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Light-boldItalic.fntdata"/><Relationship Id="rId47" Type="http://schemas.openxmlformats.org/officeDocument/2006/relationships/font" Target="fonts/RobotoLight-italic.fntdata"/><Relationship Id="rId49" Type="http://schemas.openxmlformats.org/officeDocument/2006/relationships/font" Target="fonts/RobotoMon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RobotoThin-regular.fntdata"/><Relationship Id="rId32" Type="http://schemas.openxmlformats.org/officeDocument/2006/relationships/slide" Target="slides/slide28.xml"/><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Medium-regular.fntdata"/><Relationship Id="rId36" Type="http://schemas.openxmlformats.org/officeDocument/2006/relationships/font" Target="fonts/RobotoThin-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italic.fntdata"/><Relationship Id="rId50" Type="http://schemas.openxmlformats.org/officeDocument/2006/relationships/font" Target="fonts/RobotoMono-bold.fntdata"/><Relationship Id="rId52" Type="http://schemas.openxmlformats.org/officeDocument/2006/relationships/font" Target="fonts/RobotoMon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5713b2f855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713b2f855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56863672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56863672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568636722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568636722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56863672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6863672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568636722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568636722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5713b2f855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713b2f855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5713b2f855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5713b2f855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g568636722d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568636722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568636722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68636722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68636722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68636722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ff33a2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ff33a2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568636722d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568636722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568636722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68636722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568636722d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568636722d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517d96ee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517d96ee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Google Shape;1315;g517d96ee4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517d96ee4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517d96ee4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517d96ee4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568636722d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568636722d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568636722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68636722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g568636722d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568636722d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5713b2f8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713b2f8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5713b2f85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713b2f85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713b2f855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713b2f855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713b2f855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713b2f855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5713b2f855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5713b2f855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5713b2f855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5713b2f855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5713b2f855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5713b2f855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4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1.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6.png"/><Relationship Id="rId4"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2.png"/><Relationship Id="rId4"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45.png"/><Relationship Id="rId6"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5.png"/><Relationship Id="rId4" Type="http://schemas.openxmlformats.org/officeDocument/2006/relationships/image" Target="../media/image48.png"/><Relationship Id="rId5"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60.png"/><Relationship Id="rId4" Type="http://schemas.openxmlformats.org/officeDocument/2006/relationships/image" Target="../media/image49.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65.png"/><Relationship Id="rId4" Type="http://schemas.openxmlformats.org/officeDocument/2006/relationships/image" Target="../media/image54.png"/><Relationship Id="rId5" Type="http://schemas.openxmlformats.org/officeDocument/2006/relationships/image" Target="../media/image64.png"/><Relationship Id="rId6" Type="http://schemas.openxmlformats.org/officeDocument/2006/relationships/image" Target="../media/image61.png"/><Relationship Id="rId7" Type="http://schemas.openxmlformats.org/officeDocument/2006/relationships/image" Target="../media/image6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5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86.png"/><Relationship Id="rId6" Type="http://schemas.openxmlformats.org/officeDocument/2006/relationships/image" Target="../media/image75.png"/><Relationship Id="rId7" Type="http://schemas.openxmlformats.org/officeDocument/2006/relationships/image" Target="../media/image69.png"/><Relationship Id="rId8"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80.png"/><Relationship Id="rId4" Type="http://schemas.openxmlformats.org/officeDocument/2006/relationships/image" Target="../media/image84.png"/><Relationship Id="rId5" Type="http://schemas.openxmlformats.org/officeDocument/2006/relationships/image" Target="../media/image76.png"/><Relationship Id="rId6" Type="http://schemas.openxmlformats.org/officeDocument/2006/relationships/image" Target="../media/image73.png"/><Relationship Id="rId7" Type="http://schemas.openxmlformats.org/officeDocument/2006/relationships/image" Target="../media/image82.png"/><Relationship Id="rId8"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7.png"/><Relationship Id="rId4" Type="http://schemas.openxmlformats.org/officeDocument/2006/relationships/image" Target="../media/image83.png"/><Relationship Id="rId5" Type="http://schemas.openxmlformats.org/officeDocument/2006/relationships/image" Target="../media/image74.png"/><Relationship Id="rId6" Type="http://schemas.openxmlformats.org/officeDocument/2006/relationships/image" Target="../media/image7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81.png"/><Relationship Id="rId4" Type="http://schemas.openxmlformats.org/officeDocument/2006/relationships/image" Target="../media/image85.png"/><Relationship Id="rId9" Type="http://schemas.openxmlformats.org/officeDocument/2006/relationships/image" Target="../media/image89.png"/><Relationship Id="rId5" Type="http://schemas.openxmlformats.org/officeDocument/2006/relationships/image" Target="../media/image88.png"/><Relationship Id="rId6" Type="http://schemas.openxmlformats.org/officeDocument/2006/relationships/image" Target="../media/image87.png"/><Relationship Id="rId7" Type="http://schemas.openxmlformats.org/officeDocument/2006/relationships/image" Target="../media/image90.png"/><Relationship Id="rId8" Type="http://schemas.openxmlformats.org/officeDocument/2006/relationships/image" Target="../media/image9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97.png"/><Relationship Id="rId4" Type="http://schemas.openxmlformats.org/officeDocument/2006/relationships/image" Target="../media/image99.png"/><Relationship Id="rId9" Type="http://schemas.openxmlformats.org/officeDocument/2006/relationships/image" Target="../media/image96.png"/><Relationship Id="rId5" Type="http://schemas.openxmlformats.org/officeDocument/2006/relationships/image" Target="../media/image95.png"/><Relationship Id="rId6" Type="http://schemas.openxmlformats.org/officeDocument/2006/relationships/image" Target="../media/image94.png"/><Relationship Id="rId7" Type="http://schemas.openxmlformats.org/officeDocument/2006/relationships/image" Target="../media/image93.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10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1.png"/><Relationship Id="rId4" Type="http://schemas.openxmlformats.org/officeDocument/2006/relationships/image" Target="../media/image100.png"/><Relationship Id="rId5" Type="http://schemas.openxmlformats.org/officeDocument/2006/relationships/image" Target="../media/image102.png"/><Relationship Id="rId6" Type="http://schemas.openxmlformats.org/officeDocument/2006/relationships/image" Target="../media/image1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5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Linux 1 Day 3</a:t>
            </a:r>
            <a:endParaRPr/>
          </a:p>
          <a:p>
            <a:pPr indent="0" lvl="0" marL="0" rtl="0" algn="r">
              <a:spcBef>
                <a:spcPts val="0"/>
              </a:spcBef>
              <a:spcAft>
                <a:spcPts val="0"/>
              </a:spcAft>
              <a:buNone/>
            </a:pPr>
            <a:r>
              <a:t/>
            </a:r>
            <a:endParaRPr/>
          </a:p>
        </p:txBody>
      </p:sp>
      <p:sp>
        <p:nvSpPr>
          <p:cNvPr id="1024" name="Google Shape;1024;p53"/>
          <p:cNvSpPr txBox="1"/>
          <p:nvPr>
            <p:ph idx="2" type="title"/>
          </p:nvPr>
        </p:nvSpPr>
        <p:spPr>
          <a:xfrm>
            <a:off x="274350" y="1417475"/>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1800"/>
              </a:spcBef>
              <a:spcAft>
                <a:spcPts val="1200"/>
              </a:spcAft>
              <a:buNone/>
            </a:pPr>
            <a:r>
              <a:rPr lang="en" sz="2400">
                <a:solidFill>
                  <a:srgbClr val="24292E"/>
                </a:solidFill>
              </a:rPr>
              <a:t>Firewall Policies</a:t>
            </a:r>
            <a:endParaRPr sz="2400"/>
          </a:p>
        </p:txBody>
      </p:sp>
      <p:sp>
        <p:nvSpPr>
          <p:cNvPr id="1025" name="Google Shape;1025;p5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Blocking a Host and Testing Access Controls</a:t>
            </a:r>
            <a:endParaRPr/>
          </a:p>
        </p:txBody>
      </p:sp>
      <p:sp>
        <p:nvSpPr>
          <p:cNvPr id="1142" name="Google Shape;1142;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6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1148" name="Google Shape;1148;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9" name="Google Shape;1149;p6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a:t>
            </a:r>
            <a:r>
              <a:rPr lang="en">
                <a:latin typeface="Roboto Light"/>
                <a:ea typeface="Roboto Light"/>
                <a:cs typeface="Roboto Light"/>
                <a:sym typeface="Roboto Light"/>
              </a:rPr>
              <a:t> Blocking a Host and Testing Access Controls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600">
                <a:latin typeface="Roboto Light"/>
                <a:ea typeface="Roboto Light"/>
                <a:cs typeface="Roboto Light"/>
                <a:sym typeface="Roboto Light"/>
              </a:rPr>
              <a:t>In this activity, you will review how to use wireshark to monitor traffic and use ufw to block web traffic to / from the VM. </a:t>
            </a:r>
            <a:endParaRPr sz="1600">
              <a:latin typeface="Roboto Light"/>
              <a:ea typeface="Roboto Light"/>
              <a:cs typeface="Roboto Light"/>
              <a:sym typeface="Roboto Light"/>
            </a:endParaRPr>
          </a:p>
          <a:p>
            <a:pPr indent="0" lvl="0" marL="0" rtl="0" algn="l">
              <a:spcBef>
                <a:spcPts val="0"/>
              </a:spcBef>
              <a:spcAft>
                <a:spcPts val="0"/>
              </a:spcAft>
              <a:buNone/>
            </a:pPr>
            <a:r>
              <a:t/>
            </a:r>
            <a:endParaRPr sz="1400">
              <a:latin typeface="Roboto Light"/>
              <a:ea typeface="Roboto Light"/>
              <a:cs typeface="Roboto Light"/>
              <a:sym typeface="Roboto Light"/>
            </a:endParaRPr>
          </a:p>
          <a:p>
            <a:pPr indent="0" lvl="0" marL="0" rtl="0" algn="l">
              <a:spcBef>
                <a:spcPts val="0"/>
              </a:spcBef>
              <a:spcAft>
                <a:spcPts val="0"/>
              </a:spcAft>
              <a:buNone/>
            </a:pPr>
            <a:r>
              <a:t/>
            </a:r>
            <a:endParaRPr sz="1400">
              <a:latin typeface="Roboto Light"/>
              <a:ea typeface="Roboto Light"/>
              <a:cs typeface="Roboto Light"/>
              <a:sym typeface="Roboto Light"/>
            </a:endParaRPr>
          </a:p>
          <a:p>
            <a:pPr indent="0" lvl="0" marL="0" rtl="0" algn="l">
              <a:spcBef>
                <a:spcPts val="0"/>
              </a:spcBef>
              <a:spcAft>
                <a:spcPts val="0"/>
              </a:spcAft>
              <a:buNone/>
            </a:pPr>
            <a:r>
              <a:t/>
            </a:r>
            <a:endParaRPr sz="1400">
              <a:latin typeface="Roboto Light"/>
              <a:ea typeface="Roboto Light"/>
              <a:cs typeface="Roboto Light"/>
              <a:sym typeface="Roboto Light"/>
            </a:endParaRPr>
          </a:p>
          <a:p>
            <a:pPr indent="0" lvl="0" marL="0" rtl="0" algn="l">
              <a:spcBef>
                <a:spcPts val="0"/>
              </a:spcBef>
              <a:spcAft>
                <a:spcPts val="0"/>
              </a:spcAft>
              <a:buNone/>
            </a:pPr>
            <a:r>
              <a:t/>
            </a:r>
            <a:endParaRPr sz="1400">
              <a:latin typeface="Roboto Light"/>
              <a:ea typeface="Roboto Light"/>
              <a:cs typeface="Roboto Light"/>
              <a:sym typeface="Roboto Light"/>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5" name="Google Shape;1155;p64"/>
          <p:cNvSpPr txBox="1"/>
          <p:nvPr/>
        </p:nvSpPr>
        <p:spPr>
          <a:xfrm>
            <a:off x="2456275" y="3464000"/>
            <a:ext cx="4303800" cy="9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990000"/>
                </a:solidFill>
                <a:latin typeface="Roboto Mono"/>
                <a:ea typeface="Roboto Mono"/>
                <a:cs typeface="Roboto Mono"/>
                <a:sym typeface="Roboto Mono"/>
              </a:rPr>
              <a:t>Blocking a Host </a:t>
            </a:r>
            <a:endParaRPr sz="1600">
              <a:solidFill>
                <a:srgbClr val="990000"/>
              </a:solidFill>
              <a:latin typeface="Roboto Mono"/>
              <a:ea typeface="Roboto Mono"/>
              <a:cs typeface="Roboto Mono"/>
              <a:sym typeface="Roboto Mono"/>
            </a:endParaRPr>
          </a:p>
          <a:p>
            <a:pPr indent="0" lvl="0" marL="0" rtl="0" algn="ctr">
              <a:spcBef>
                <a:spcPts val="0"/>
              </a:spcBef>
              <a:spcAft>
                <a:spcPts val="0"/>
              </a:spcAft>
              <a:buNone/>
            </a:pPr>
            <a:r>
              <a:rPr lang="en" sz="1600">
                <a:solidFill>
                  <a:srgbClr val="990000"/>
                </a:solidFill>
                <a:latin typeface="Roboto Mono"/>
                <a:ea typeface="Roboto Mono"/>
                <a:cs typeface="Roboto Mono"/>
                <a:sym typeface="Roboto Mono"/>
              </a:rPr>
              <a:t>and </a:t>
            </a:r>
            <a:endParaRPr sz="1600">
              <a:solidFill>
                <a:srgbClr val="990000"/>
              </a:solidFill>
              <a:latin typeface="Roboto Mono"/>
              <a:ea typeface="Roboto Mono"/>
              <a:cs typeface="Roboto Mono"/>
              <a:sym typeface="Roboto Mono"/>
            </a:endParaRPr>
          </a:p>
          <a:p>
            <a:pPr indent="0" lvl="0" marL="0" rtl="0" algn="ctr">
              <a:spcBef>
                <a:spcPts val="0"/>
              </a:spcBef>
              <a:spcAft>
                <a:spcPts val="0"/>
              </a:spcAft>
              <a:buNone/>
            </a:pPr>
            <a:r>
              <a:rPr lang="en" sz="1600">
                <a:solidFill>
                  <a:srgbClr val="990000"/>
                </a:solidFill>
                <a:latin typeface="Roboto Mono"/>
                <a:ea typeface="Roboto Mono"/>
                <a:cs typeface="Roboto Mono"/>
                <a:sym typeface="Roboto Mono"/>
              </a:rPr>
              <a:t>Testing Access Controls</a:t>
            </a:r>
            <a:endParaRPr sz="1600">
              <a:solidFill>
                <a:srgbClr val="990000"/>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Developing Policies with UFW</a:t>
            </a:r>
            <a:endParaRPr/>
          </a:p>
        </p:txBody>
      </p:sp>
      <p:sp>
        <p:nvSpPr>
          <p:cNvPr id="1161" name="Google Shape;1161;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Firewall Design Principles</a:t>
            </a:r>
            <a:endParaRPr/>
          </a:p>
        </p:txBody>
      </p:sp>
      <p:sp>
        <p:nvSpPr>
          <p:cNvPr id="1167" name="Google Shape;1167;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default, well-configured firewalls should drop packets by default, only allowing </a:t>
            </a:r>
            <a:r>
              <a:rPr lang="en">
                <a:solidFill>
                  <a:srgbClr val="38761D"/>
                </a:solidFill>
              </a:rPr>
              <a:t>access</a:t>
            </a:r>
            <a:r>
              <a:rPr lang="en">
                <a:solidFill>
                  <a:schemeClr val="dk1"/>
                </a:solidFill>
              </a:rPr>
              <a:t> or </a:t>
            </a:r>
            <a:r>
              <a:rPr lang="en">
                <a:solidFill>
                  <a:srgbClr val="990000"/>
                </a:solidFill>
              </a:rPr>
              <a:t>egress</a:t>
            </a:r>
            <a:r>
              <a:rPr lang="en">
                <a:solidFill>
                  <a:schemeClr val="dk1"/>
                </a:solidFill>
              </a:rPr>
              <a:t> if specified for particular ports and protocols. </a:t>
            </a:r>
            <a:endParaRPr/>
          </a:p>
        </p:txBody>
      </p:sp>
      <p:sp>
        <p:nvSpPr>
          <p:cNvPr id="1168" name="Google Shape;116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9" name="Google Shape;1169;p66"/>
          <p:cNvSpPr txBox="1"/>
          <p:nvPr>
            <p:ph idx="3" type="body"/>
          </p:nvPr>
        </p:nvSpPr>
        <p:spPr>
          <a:xfrm>
            <a:off x="175" y="1448575"/>
            <a:ext cx="9144000" cy="34578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Traffic should only be allowed to / from ports that are required by services the machine is expected to provide.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 Document the services that the machine is expected to furnish, and implement rules clearing only the ports required.</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Traffic should be allowed from as few hosts as possible. Ideally, this means allowing connections only from known IP address. </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lang="en">
                <a:solidFill>
                  <a:schemeClr val="dk1"/>
                </a:solidFill>
              </a:rPr>
              <a:t>If configuring an intranet, restrict connections to machines on the local subnets. </a:t>
            </a:r>
            <a:endParaRPr>
              <a:solidFill>
                <a:schemeClr val="dk1"/>
              </a:solidFill>
            </a:endParaRPr>
          </a:p>
          <a:p>
            <a:pPr indent="0" lvl="0" marL="914400" rtl="0" algn="l">
              <a:lnSpc>
                <a:spcPct val="115000"/>
              </a:lnSpc>
              <a:spcBef>
                <a:spcPts val="0"/>
              </a:spcBef>
              <a:spcAft>
                <a:spcPts val="0"/>
              </a:spcAft>
              <a:buNone/>
            </a:pPr>
            <a:r>
              <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lang="en">
                <a:solidFill>
                  <a:schemeClr val="dk1"/>
                </a:solidFill>
              </a:rPr>
              <a:t>If configuring a public server, you can’t restrict connecting IP addresses as effectively, so it’s important to harden the host thoroughly.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 Design Principles</a:t>
            </a:r>
            <a:endParaRPr/>
          </a:p>
        </p:txBody>
      </p:sp>
      <p:sp>
        <p:nvSpPr>
          <p:cNvPr id="1175" name="Google Shape;117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configuring a new firewall, start from scratch.</a:t>
            </a:r>
            <a:endParaRPr/>
          </a:p>
        </p:txBody>
      </p:sp>
      <p:sp>
        <p:nvSpPr>
          <p:cNvPr id="1176" name="Google Shape;117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7" name="Google Shape;1177;p67"/>
          <p:cNvSpPr txBox="1"/>
          <p:nvPr>
            <p:ph idx="3" type="body"/>
          </p:nvPr>
        </p:nvSpPr>
        <p:spPr>
          <a:xfrm>
            <a:off x="175" y="1457750"/>
            <a:ext cx="9144000" cy="3448800"/>
          </a:xfrm>
          <a:prstGeom prst="rect">
            <a:avLst/>
          </a:prstGeom>
        </p:spPr>
        <p:txBody>
          <a:bodyPr anchorCtr="0" anchor="t" bIns="914400" lIns="457200" spcFirstLastPara="1" rIns="457200" wrap="square" tIns="0">
            <a:noAutofit/>
          </a:bodyPr>
          <a:lstStyle/>
          <a:p>
            <a:pPr indent="0" lvl="0" marL="0" rtl="0" algn="ctr">
              <a:lnSpc>
                <a:spcPct val="150000"/>
              </a:lnSpc>
              <a:spcBef>
                <a:spcPts val="0"/>
              </a:spcBef>
              <a:spcAft>
                <a:spcPts val="0"/>
              </a:spcAft>
              <a:buNone/>
            </a:pPr>
            <a:r>
              <a:rPr lang="en" sz="2400">
                <a:highlight>
                  <a:srgbClr val="FFFFFF"/>
                </a:highlight>
              </a:rPr>
              <a:t>A well-configured firewall should </a:t>
            </a:r>
            <a:r>
              <a:rPr b="1" lang="en" sz="2400">
                <a:highlight>
                  <a:srgbClr val="FFFFFF"/>
                </a:highlight>
              </a:rPr>
              <a:t>drop</a:t>
            </a:r>
            <a:r>
              <a:rPr lang="en" sz="2400">
                <a:highlight>
                  <a:srgbClr val="FFFFFF"/>
                </a:highlight>
              </a:rPr>
              <a:t> packets by default, only allowing </a:t>
            </a:r>
            <a:r>
              <a:rPr b="1" lang="en" sz="2400">
                <a:solidFill>
                  <a:srgbClr val="38761D"/>
                </a:solidFill>
                <a:highlight>
                  <a:srgbClr val="FFFFFF"/>
                </a:highlight>
              </a:rPr>
              <a:t>access</a:t>
            </a:r>
            <a:r>
              <a:rPr lang="en" sz="2400">
                <a:highlight>
                  <a:srgbClr val="FFFFFF"/>
                </a:highlight>
              </a:rPr>
              <a:t> or </a:t>
            </a:r>
            <a:r>
              <a:rPr b="1" lang="en" sz="2400">
                <a:solidFill>
                  <a:srgbClr val="990000"/>
                </a:solidFill>
                <a:highlight>
                  <a:srgbClr val="FFFFFF"/>
                </a:highlight>
              </a:rPr>
              <a:t>egress</a:t>
            </a:r>
            <a:r>
              <a:rPr lang="en" sz="2400">
                <a:highlight>
                  <a:srgbClr val="FFFFFF"/>
                </a:highlight>
              </a:rPr>
              <a:t> if it's been explicitly enabled for a particular port and/or protocol.</a:t>
            </a:r>
            <a:endParaRPr sz="2400">
              <a:highlight>
                <a:srgbClr val="FFFFFF"/>
              </a:highlight>
            </a:endParaRPr>
          </a:p>
          <a:p>
            <a:pPr indent="0" lvl="0" marL="0" rtl="0" algn="ctr">
              <a:lnSpc>
                <a:spcPct val="150000"/>
              </a:lnSpc>
              <a:spcBef>
                <a:spcPts val="0"/>
              </a:spcBef>
              <a:spcAft>
                <a:spcPts val="0"/>
              </a:spcAft>
              <a:buNone/>
            </a:pPr>
            <a:r>
              <a:t/>
            </a:r>
            <a:endParaRPr sz="2400">
              <a:highlight>
                <a:srgbClr val="FFFFFF"/>
              </a:highlight>
            </a:endParaRPr>
          </a:p>
          <a:p>
            <a:pPr indent="0" lvl="0" marL="0" rtl="0" algn="ctr">
              <a:lnSpc>
                <a:spcPct val="115000"/>
              </a:lnSpc>
              <a:spcBef>
                <a:spcPts val="0"/>
              </a:spcBef>
              <a:spcAft>
                <a:spcPts val="0"/>
              </a:spcAft>
              <a:buNone/>
            </a:pPr>
            <a:r>
              <a:rPr lang="en" sz="2400">
                <a:latin typeface="Arial"/>
                <a:ea typeface="Arial"/>
                <a:cs typeface="Arial"/>
                <a:sym typeface="Arial"/>
              </a:rPr>
              <a:t>Drop Incoming: </a:t>
            </a:r>
            <a:r>
              <a:rPr lang="en" sz="2400">
                <a:latin typeface="Roboto Mono"/>
                <a:ea typeface="Roboto Mono"/>
                <a:cs typeface="Roboto Mono"/>
                <a:sym typeface="Roboto Mono"/>
              </a:rPr>
              <a:t>ufw default deny incoming</a:t>
            </a:r>
            <a:endParaRPr sz="2400">
              <a:latin typeface="Roboto Mono"/>
              <a:ea typeface="Roboto Mono"/>
              <a:cs typeface="Roboto Mono"/>
              <a:sym typeface="Roboto Mono"/>
            </a:endParaRPr>
          </a:p>
          <a:p>
            <a:pPr indent="0" lvl="0" marL="0" rtl="0" algn="ctr">
              <a:lnSpc>
                <a:spcPct val="115000"/>
              </a:lnSpc>
              <a:spcBef>
                <a:spcPts val="300"/>
              </a:spcBef>
              <a:spcAft>
                <a:spcPts val="0"/>
              </a:spcAft>
              <a:buNone/>
            </a:pPr>
            <a:r>
              <a:rPr lang="en" sz="2400">
                <a:latin typeface="Arial"/>
                <a:ea typeface="Arial"/>
                <a:cs typeface="Arial"/>
                <a:sym typeface="Arial"/>
              </a:rPr>
              <a:t>Drop Outgoing: </a:t>
            </a:r>
            <a:r>
              <a:rPr lang="en" sz="2400">
                <a:latin typeface="Roboto Mono"/>
                <a:ea typeface="Roboto Mono"/>
                <a:cs typeface="Roboto Mono"/>
                <a:sym typeface="Roboto Mono"/>
              </a:rPr>
              <a:t>ufw default deny outgoing</a:t>
            </a:r>
            <a:endParaRPr sz="2400">
              <a:latin typeface="Roboto Mono"/>
              <a:ea typeface="Roboto Mono"/>
              <a:cs typeface="Roboto Mono"/>
              <a:sym typeface="Roboto Mono"/>
            </a:endParaRPr>
          </a:p>
          <a:p>
            <a:pPr indent="0" lvl="0" marL="0" rtl="0" algn="ctr">
              <a:lnSpc>
                <a:spcPct val="150000"/>
              </a:lnSpc>
              <a:spcBef>
                <a:spcPts val="0"/>
              </a:spcBef>
              <a:spcAft>
                <a:spcPts val="0"/>
              </a:spcAft>
              <a:buClr>
                <a:schemeClr val="dk1"/>
              </a:buClr>
              <a:buSzPts val="1100"/>
              <a:buFont typeface="Arial"/>
              <a:buNone/>
            </a:pPr>
            <a:r>
              <a:t/>
            </a:r>
            <a:endParaRPr sz="2400">
              <a:highlight>
                <a:srgbClr val="FFFFFF"/>
              </a:highlight>
            </a:endParaRPr>
          </a:p>
          <a:p>
            <a:pPr indent="0" lvl="0" marL="0" rtl="0" algn="l">
              <a:spcBef>
                <a:spcPts val="0"/>
              </a:spcBef>
              <a:spcAft>
                <a:spcPts val="8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 Traffic</a:t>
            </a:r>
            <a:endParaRPr/>
          </a:p>
        </p:txBody>
      </p:sp>
      <p:sp>
        <p:nvSpPr>
          <p:cNvPr id="1183" name="Google Shape;118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4" name="Google Shape;1184;p68"/>
          <p:cNvSpPr/>
          <p:nvPr/>
        </p:nvSpPr>
        <p:spPr>
          <a:xfrm>
            <a:off x="97582" y="1463643"/>
            <a:ext cx="2757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8"/>
          <p:cNvSpPr/>
          <p:nvPr/>
        </p:nvSpPr>
        <p:spPr>
          <a:xfrm>
            <a:off x="394512" y="1463643"/>
            <a:ext cx="3822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8"/>
          <p:cNvSpPr/>
          <p:nvPr/>
        </p:nvSpPr>
        <p:spPr>
          <a:xfrm>
            <a:off x="796267" y="1463643"/>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8"/>
          <p:cNvSpPr/>
          <p:nvPr/>
        </p:nvSpPr>
        <p:spPr>
          <a:xfrm>
            <a:off x="98563" y="1780265"/>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8"/>
          <p:cNvSpPr/>
          <p:nvPr/>
        </p:nvSpPr>
        <p:spPr>
          <a:xfrm>
            <a:off x="593501" y="1780265"/>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8"/>
          <p:cNvSpPr/>
          <p:nvPr/>
        </p:nvSpPr>
        <p:spPr>
          <a:xfrm>
            <a:off x="96650" y="2096886"/>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8"/>
          <p:cNvSpPr/>
          <p:nvPr/>
        </p:nvSpPr>
        <p:spPr>
          <a:xfrm>
            <a:off x="393580" y="2096886"/>
            <a:ext cx="3822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8"/>
          <p:cNvSpPr/>
          <p:nvPr/>
        </p:nvSpPr>
        <p:spPr>
          <a:xfrm>
            <a:off x="795335" y="2096886"/>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8"/>
          <p:cNvSpPr/>
          <p:nvPr/>
        </p:nvSpPr>
        <p:spPr>
          <a:xfrm>
            <a:off x="97631" y="2413507"/>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8"/>
          <p:cNvSpPr/>
          <p:nvPr/>
        </p:nvSpPr>
        <p:spPr>
          <a:xfrm>
            <a:off x="592569" y="2413507"/>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8"/>
          <p:cNvSpPr/>
          <p:nvPr/>
        </p:nvSpPr>
        <p:spPr>
          <a:xfrm>
            <a:off x="97149" y="2730129"/>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8"/>
          <p:cNvSpPr/>
          <p:nvPr/>
        </p:nvSpPr>
        <p:spPr>
          <a:xfrm>
            <a:off x="394079" y="2730129"/>
            <a:ext cx="3822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8"/>
          <p:cNvSpPr/>
          <p:nvPr/>
        </p:nvSpPr>
        <p:spPr>
          <a:xfrm>
            <a:off x="795834" y="2730129"/>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8"/>
          <p:cNvSpPr/>
          <p:nvPr/>
        </p:nvSpPr>
        <p:spPr>
          <a:xfrm>
            <a:off x="98130" y="3046750"/>
            <a:ext cx="479100" cy="286800"/>
          </a:xfrm>
          <a:prstGeom prst="rect">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8"/>
          <p:cNvSpPr/>
          <p:nvPr/>
        </p:nvSpPr>
        <p:spPr>
          <a:xfrm>
            <a:off x="593068" y="3046750"/>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8"/>
          <p:cNvSpPr/>
          <p:nvPr/>
        </p:nvSpPr>
        <p:spPr>
          <a:xfrm>
            <a:off x="96895" y="3363372"/>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8"/>
          <p:cNvSpPr/>
          <p:nvPr/>
        </p:nvSpPr>
        <p:spPr>
          <a:xfrm>
            <a:off x="393825" y="3363372"/>
            <a:ext cx="3822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8"/>
          <p:cNvSpPr/>
          <p:nvPr/>
        </p:nvSpPr>
        <p:spPr>
          <a:xfrm>
            <a:off x="795581" y="3363372"/>
            <a:ext cx="275700" cy="2868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8"/>
          <p:cNvSpPr/>
          <p:nvPr/>
        </p:nvSpPr>
        <p:spPr>
          <a:xfrm>
            <a:off x="97877" y="3679993"/>
            <a:ext cx="4791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8"/>
          <p:cNvSpPr/>
          <p:nvPr/>
        </p:nvSpPr>
        <p:spPr>
          <a:xfrm>
            <a:off x="592814" y="3679993"/>
            <a:ext cx="4791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8"/>
          <p:cNvSpPr/>
          <p:nvPr/>
        </p:nvSpPr>
        <p:spPr>
          <a:xfrm>
            <a:off x="97394" y="3996614"/>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8"/>
          <p:cNvSpPr/>
          <p:nvPr/>
        </p:nvSpPr>
        <p:spPr>
          <a:xfrm>
            <a:off x="394324" y="3996614"/>
            <a:ext cx="382200" cy="286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8"/>
          <p:cNvSpPr/>
          <p:nvPr/>
        </p:nvSpPr>
        <p:spPr>
          <a:xfrm>
            <a:off x="796079" y="3996614"/>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8"/>
          <p:cNvSpPr/>
          <p:nvPr/>
        </p:nvSpPr>
        <p:spPr>
          <a:xfrm>
            <a:off x="98375" y="4313236"/>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8"/>
          <p:cNvSpPr/>
          <p:nvPr/>
        </p:nvSpPr>
        <p:spPr>
          <a:xfrm>
            <a:off x="593313" y="4313236"/>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8"/>
          <p:cNvSpPr/>
          <p:nvPr/>
        </p:nvSpPr>
        <p:spPr>
          <a:xfrm>
            <a:off x="96895" y="4629857"/>
            <a:ext cx="275700" cy="2868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8"/>
          <p:cNvSpPr/>
          <p:nvPr/>
        </p:nvSpPr>
        <p:spPr>
          <a:xfrm>
            <a:off x="393825" y="4629857"/>
            <a:ext cx="382200" cy="2868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8"/>
          <p:cNvSpPr/>
          <p:nvPr/>
        </p:nvSpPr>
        <p:spPr>
          <a:xfrm>
            <a:off x="795581" y="4629857"/>
            <a:ext cx="2757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8"/>
          <p:cNvSpPr/>
          <p:nvPr/>
        </p:nvSpPr>
        <p:spPr>
          <a:xfrm>
            <a:off x="8168982" y="1463643"/>
            <a:ext cx="2757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8"/>
          <p:cNvSpPr/>
          <p:nvPr/>
        </p:nvSpPr>
        <p:spPr>
          <a:xfrm>
            <a:off x="8465912" y="1463643"/>
            <a:ext cx="3822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8"/>
          <p:cNvSpPr/>
          <p:nvPr/>
        </p:nvSpPr>
        <p:spPr>
          <a:xfrm>
            <a:off x="8867667" y="1463643"/>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8"/>
          <p:cNvSpPr/>
          <p:nvPr/>
        </p:nvSpPr>
        <p:spPr>
          <a:xfrm>
            <a:off x="8169963" y="1780265"/>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8"/>
          <p:cNvSpPr/>
          <p:nvPr/>
        </p:nvSpPr>
        <p:spPr>
          <a:xfrm>
            <a:off x="8664901" y="1780265"/>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8"/>
          <p:cNvSpPr/>
          <p:nvPr/>
        </p:nvSpPr>
        <p:spPr>
          <a:xfrm>
            <a:off x="8168050" y="2096886"/>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8"/>
          <p:cNvSpPr/>
          <p:nvPr/>
        </p:nvSpPr>
        <p:spPr>
          <a:xfrm>
            <a:off x="8464980" y="2096886"/>
            <a:ext cx="3822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8"/>
          <p:cNvSpPr/>
          <p:nvPr/>
        </p:nvSpPr>
        <p:spPr>
          <a:xfrm>
            <a:off x="8866735" y="2096886"/>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8"/>
          <p:cNvSpPr/>
          <p:nvPr/>
        </p:nvSpPr>
        <p:spPr>
          <a:xfrm>
            <a:off x="8169031" y="2413507"/>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8"/>
          <p:cNvSpPr/>
          <p:nvPr/>
        </p:nvSpPr>
        <p:spPr>
          <a:xfrm>
            <a:off x="8663969" y="2413507"/>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8"/>
          <p:cNvSpPr/>
          <p:nvPr/>
        </p:nvSpPr>
        <p:spPr>
          <a:xfrm>
            <a:off x="8168549" y="2730129"/>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8"/>
          <p:cNvSpPr/>
          <p:nvPr/>
        </p:nvSpPr>
        <p:spPr>
          <a:xfrm>
            <a:off x="8465479" y="2730129"/>
            <a:ext cx="3822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8"/>
          <p:cNvSpPr/>
          <p:nvPr/>
        </p:nvSpPr>
        <p:spPr>
          <a:xfrm>
            <a:off x="8867234" y="2730129"/>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8"/>
          <p:cNvSpPr/>
          <p:nvPr/>
        </p:nvSpPr>
        <p:spPr>
          <a:xfrm>
            <a:off x="8169530" y="3046750"/>
            <a:ext cx="479100" cy="286800"/>
          </a:xfrm>
          <a:prstGeom prst="rect">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8"/>
          <p:cNvSpPr/>
          <p:nvPr/>
        </p:nvSpPr>
        <p:spPr>
          <a:xfrm>
            <a:off x="8664468" y="3046750"/>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8"/>
          <p:cNvSpPr/>
          <p:nvPr/>
        </p:nvSpPr>
        <p:spPr>
          <a:xfrm>
            <a:off x="8168295" y="3363372"/>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8"/>
          <p:cNvSpPr/>
          <p:nvPr/>
        </p:nvSpPr>
        <p:spPr>
          <a:xfrm>
            <a:off x="8465225" y="3363372"/>
            <a:ext cx="3822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8"/>
          <p:cNvSpPr/>
          <p:nvPr/>
        </p:nvSpPr>
        <p:spPr>
          <a:xfrm>
            <a:off x="8866981" y="3363372"/>
            <a:ext cx="275700" cy="2868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8"/>
          <p:cNvSpPr/>
          <p:nvPr/>
        </p:nvSpPr>
        <p:spPr>
          <a:xfrm>
            <a:off x="8169277" y="3679993"/>
            <a:ext cx="4791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8"/>
          <p:cNvSpPr/>
          <p:nvPr/>
        </p:nvSpPr>
        <p:spPr>
          <a:xfrm>
            <a:off x="8664214" y="3679993"/>
            <a:ext cx="4791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8"/>
          <p:cNvSpPr/>
          <p:nvPr/>
        </p:nvSpPr>
        <p:spPr>
          <a:xfrm>
            <a:off x="8168794" y="3996614"/>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8"/>
          <p:cNvSpPr/>
          <p:nvPr/>
        </p:nvSpPr>
        <p:spPr>
          <a:xfrm>
            <a:off x="8465724" y="3996614"/>
            <a:ext cx="382200" cy="286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8"/>
          <p:cNvSpPr/>
          <p:nvPr/>
        </p:nvSpPr>
        <p:spPr>
          <a:xfrm>
            <a:off x="8867479" y="3996614"/>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8"/>
          <p:cNvSpPr/>
          <p:nvPr/>
        </p:nvSpPr>
        <p:spPr>
          <a:xfrm>
            <a:off x="8169775" y="4313236"/>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8"/>
          <p:cNvSpPr/>
          <p:nvPr/>
        </p:nvSpPr>
        <p:spPr>
          <a:xfrm>
            <a:off x="8664713" y="4313236"/>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8"/>
          <p:cNvSpPr/>
          <p:nvPr/>
        </p:nvSpPr>
        <p:spPr>
          <a:xfrm>
            <a:off x="8168295" y="4629857"/>
            <a:ext cx="275700" cy="2868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8"/>
          <p:cNvSpPr/>
          <p:nvPr/>
        </p:nvSpPr>
        <p:spPr>
          <a:xfrm>
            <a:off x="8465225" y="4629857"/>
            <a:ext cx="382200" cy="2868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8"/>
          <p:cNvSpPr/>
          <p:nvPr/>
        </p:nvSpPr>
        <p:spPr>
          <a:xfrm>
            <a:off x="8866981" y="4629857"/>
            <a:ext cx="2757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8"/>
          <p:cNvSpPr txBox="1"/>
          <p:nvPr/>
        </p:nvSpPr>
        <p:spPr>
          <a:xfrm>
            <a:off x="1184125" y="763925"/>
            <a:ext cx="6984000" cy="407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highlight>
                  <a:srgbClr val="FFFFFF"/>
                </a:highlight>
                <a:latin typeface="Roboto Medium"/>
                <a:ea typeface="Roboto Medium"/>
                <a:cs typeface="Roboto Medium"/>
                <a:sym typeface="Roboto Medium"/>
              </a:rPr>
              <a:t>Traffic should be allowed </a:t>
            </a:r>
            <a:r>
              <a:rPr i="1" lang="en">
                <a:highlight>
                  <a:srgbClr val="FFFFFF"/>
                </a:highlight>
                <a:latin typeface="Roboto Medium"/>
                <a:ea typeface="Roboto Medium"/>
                <a:cs typeface="Roboto Medium"/>
                <a:sym typeface="Roboto Medium"/>
              </a:rPr>
              <a:t>only</a:t>
            </a:r>
            <a:r>
              <a:rPr lang="en">
                <a:highlight>
                  <a:srgbClr val="FFFFFF"/>
                </a:highlight>
                <a:latin typeface="Roboto Medium"/>
                <a:ea typeface="Roboto Medium"/>
                <a:cs typeface="Roboto Medium"/>
                <a:sym typeface="Roboto Medium"/>
              </a:rPr>
              <a:t> to/from ports that are required by services the machine is expected to provide. This minimizes the host's potential attack surface.</a:t>
            </a:r>
            <a:endParaRPr>
              <a:highlight>
                <a:srgbClr val="FFFFFF"/>
              </a:highlight>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t/>
            </a:r>
            <a:endParaRPr>
              <a:solidFill>
                <a:srgbClr val="0070C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highlight>
                  <a:srgbClr val="FFFFFF"/>
                </a:highlight>
                <a:latin typeface="Roboto"/>
                <a:ea typeface="Roboto"/>
                <a:cs typeface="Roboto"/>
                <a:sym typeface="Roboto"/>
              </a:rPr>
              <a:t>You determine which ports to allow by documenting the services the machine is expected to furnish, and implementing rules clearing only the ports they require.</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a:highlight>
                  <a:srgbClr val="FFFFFF"/>
                </a:highlight>
                <a:latin typeface="Roboto Medium"/>
                <a:ea typeface="Roboto Medium"/>
                <a:cs typeface="Roboto Medium"/>
                <a:sym typeface="Roboto Medium"/>
              </a:rPr>
              <a:t>Traffic should be allowed from as few hosts as possible. Ideally, this means allowing connections only from known IP addresses.</a:t>
            </a:r>
            <a:endParaRPr>
              <a:highlight>
                <a:srgbClr val="FFFFFF"/>
              </a:highlight>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t/>
            </a:r>
            <a:endParaRPr>
              <a:solidFill>
                <a:srgbClr val="0070C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lang="en">
                <a:solidFill>
                  <a:schemeClr val="dk1"/>
                </a:solidFill>
                <a:highlight>
                  <a:srgbClr val="FFFFFF"/>
                </a:highlight>
                <a:latin typeface="Roboto"/>
                <a:ea typeface="Roboto"/>
                <a:cs typeface="Roboto"/>
                <a:sym typeface="Roboto"/>
              </a:rPr>
              <a:t>In the event you're configuring an intranet, you'll likely restrict connections to machines on the local subnet(s).</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highlight>
                  <a:srgbClr val="FFFFFF"/>
                </a:highlight>
                <a:latin typeface="Roboto Medium"/>
                <a:ea typeface="Roboto Medium"/>
                <a:cs typeface="Roboto Medium"/>
                <a:sym typeface="Roboto Medium"/>
              </a:rPr>
              <a:t>If you're configuring a public server, you can't restrict connecting IP addresses as effectively, so it's particularly important to harden the host as thoroughly as possible.</a:t>
            </a:r>
            <a:endParaRPr>
              <a:highlight>
                <a:srgbClr val="FFFFFF"/>
              </a:highlight>
              <a:latin typeface="Roboto Medium"/>
              <a:ea typeface="Roboto Medium"/>
              <a:cs typeface="Roboto Medium"/>
              <a:sym typeface="Roboto Medium"/>
            </a:endParaRPr>
          </a:p>
          <a:p>
            <a:pPr indent="0" lvl="0" marL="0" rtl="0" algn="l">
              <a:spcBef>
                <a:spcPts val="0"/>
              </a:spcBef>
              <a:spcAft>
                <a:spcPts val="0"/>
              </a:spcAft>
              <a:buNone/>
            </a:pPr>
            <a:r>
              <a:t/>
            </a:r>
            <a:endParaRPr>
              <a:latin typeface="Roboto"/>
              <a:ea typeface="Roboto"/>
              <a:cs typeface="Roboto"/>
              <a:sym typeface="Roboto"/>
            </a:endParaRPr>
          </a:p>
        </p:txBody>
      </p:sp>
      <p:sp>
        <p:nvSpPr>
          <p:cNvPr id="1241" name="Google Shape;1241;p68"/>
          <p:cNvSpPr/>
          <p:nvPr/>
        </p:nvSpPr>
        <p:spPr>
          <a:xfrm>
            <a:off x="97170" y="830393"/>
            <a:ext cx="2757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8"/>
          <p:cNvSpPr/>
          <p:nvPr/>
        </p:nvSpPr>
        <p:spPr>
          <a:xfrm>
            <a:off x="394099" y="830393"/>
            <a:ext cx="3822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8"/>
          <p:cNvSpPr/>
          <p:nvPr/>
        </p:nvSpPr>
        <p:spPr>
          <a:xfrm>
            <a:off x="795855" y="830393"/>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8"/>
          <p:cNvSpPr/>
          <p:nvPr/>
        </p:nvSpPr>
        <p:spPr>
          <a:xfrm>
            <a:off x="98151" y="1147015"/>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8"/>
          <p:cNvSpPr/>
          <p:nvPr/>
        </p:nvSpPr>
        <p:spPr>
          <a:xfrm>
            <a:off x="593088" y="1147015"/>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8"/>
          <p:cNvSpPr/>
          <p:nvPr/>
        </p:nvSpPr>
        <p:spPr>
          <a:xfrm>
            <a:off x="8168557" y="830393"/>
            <a:ext cx="275700" cy="286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8"/>
          <p:cNvSpPr/>
          <p:nvPr/>
        </p:nvSpPr>
        <p:spPr>
          <a:xfrm>
            <a:off x="8465487" y="830393"/>
            <a:ext cx="3822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8"/>
          <p:cNvSpPr/>
          <p:nvPr/>
        </p:nvSpPr>
        <p:spPr>
          <a:xfrm>
            <a:off x="8867242" y="830393"/>
            <a:ext cx="2757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8"/>
          <p:cNvSpPr/>
          <p:nvPr/>
        </p:nvSpPr>
        <p:spPr>
          <a:xfrm>
            <a:off x="8169538" y="1147015"/>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8"/>
          <p:cNvSpPr/>
          <p:nvPr/>
        </p:nvSpPr>
        <p:spPr>
          <a:xfrm>
            <a:off x="8664476" y="1147015"/>
            <a:ext cx="479100" cy="286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6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1256" name="Google Shape;125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7" name="Google Shape;1257;p6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a:t>
            </a:r>
            <a:r>
              <a:rPr lang="en">
                <a:latin typeface="Roboto Light"/>
                <a:ea typeface="Roboto Light"/>
                <a:cs typeface="Roboto Light"/>
                <a:sym typeface="Roboto Light"/>
              </a:rPr>
              <a:t> Setting and Testing Firewall Rules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600">
                <a:latin typeface="Roboto Light"/>
                <a:ea typeface="Roboto Light"/>
                <a:cs typeface="Roboto Light"/>
                <a:sym typeface="Roboto Light"/>
              </a:rPr>
              <a:t>In this activity, you will implement a firewall policy by setting rules with ufw. </a:t>
            </a:r>
            <a:endParaRPr sz="1600">
              <a:latin typeface="Roboto Light"/>
              <a:ea typeface="Roboto Light"/>
              <a:cs typeface="Roboto Light"/>
              <a:sym typeface="Roboto Light"/>
            </a:endParaRPr>
          </a:p>
          <a:p>
            <a:pPr indent="0" lvl="0" marL="0" rtl="0" algn="l">
              <a:spcBef>
                <a:spcPts val="0"/>
              </a:spcBef>
              <a:spcAft>
                <a:spcPts val="0"/>
              </a:spcAft>
              <a:buNone/>
            </a:pPr>
            <a:r>
              <a:t/>
            </a:r>
            <a:endParaRPr sz="1400">
              <a:latin typeface="Roboto Light"/>
              <a:ea typeface="Roboto Light"/>
              <a:cs typeface="Roboto Light"/>
              <a:sym typeface="Roboto Light"/>
            </a:endParaRPr>
          </a:p>
          <a:p>
            <a:pPr indent="0" lvl="0" marL="0" rtl="0" algn="l">
              <a:spcBef>
                <a:spcPts val="0"/>
              </a:spcBef>
              <a:spcAft>
                <a:spcPts val="0"/>
              </a:spcAft>
              <a:buNone/>
            </a:pPr>
            <a:r>
              <a:t/>
            </a:r>
            <a:endParaRPr sz="1400">
              <a:latin typeface="Roboto Light"/>
              <a:ea typeface="Roboto Light"/>
              <a:cs typeface="Roboto Light"/>
              <a:sym typeface="Roboto Light"/>
            </a:endParaRPr>
          </a:p>
          <a:p>
            <a:pPr indent="0" lvl="0" marL="0" rtl="0" algn="l">
              <a:spcBef>
                <a:spcPts val="0"/>
              </a:spcBef>
              <a:spcAft>
                <a:spcPts val="0"/>
              </a:spcAft>
              <a:buNone/>
            </a:pPr>
            <a:r>
              <a:t/>
            </a:r>
            <a:endParaRPr sz="1400">
              <a:latin typeface="Roboto Light"/>
              <a:ea typeface="Roboto Light"/>
              <a:cs typeface="Roboto Light"/>
              <a:sym typeface="Roboto Light"/>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3" name="Google Shape;1263;p70"/>
          <p:cNvSpPr txBox="1"/>
          <p:nvPr/>
        </p:nvSpPr>
        <p:spPr>
          <a:xfrm>
            <a:off x="2420100" y="3505975"/>
            <a:ext cx="4303800" cy="4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990000"/>
                </a:solidFill>
                <a:latin typeface="Roboto Mono"/>
                <a:ea typeface="Roboto Mono"/>
                <a:cs typeface="Roboto Mono"/>
                <a:sym typeface="Roboto Mono"/>
              </a:rPr>
              <a:t>Firewall Rules</a:t>
            </a:r>
            <a:endParaRPr sz="1600">
              <a:solidFill>
                <a:srgbClr val="990000"/>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7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Introducing iptables</a:t>
            </a:r>
            <a:endParaRPr/>
          </a:p>
        </p:txBody>
      </p:sp>
      <p:sp>
        <p:nvSpPr>
          <p:cNvPr id="1269" name="Google Shape;1269;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031" name="Google Shape;1031;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032" name="Google Shape;1032;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3" name="Google Shape;1033;p54"/>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Develop firewall policies</a:t>
            </a:r>
            <a:endParaRPr sz="1800">
              <a:solidFill>
                <a:schemeClr val="dk1"/>
              </a:solidFill>
              <a:latin typeface="Roboto Light"/>
              <a:ea typeface="Roboto Light"/>
              <a:cs typeface="Roboto Light"/>
              <a:sym typeface="Roboto Light"/>
            </a:endParaRPr>
          </a:p>
          <a:p>
            <a:pPr indent="-342900" lvl="0" marL="457200" rtl="0" algn="l">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Implement firewall rules with ufw </a:t>
            </a:r>
            <a:endParaRPr sz="1800">
              <a:solidFill>
                <a:schemeClr val="dk1"/>
              </a:solidFill>
              <a:latin typeface="Roboto Light"/>
              <a:ea typeface="Roboto Light"/>
              <a:cs typeface="Roboto Light"/>
              <a:sym typeface="Roboto Light"/>
            </a:endParaRPr>
          </a:p>
          <a:p>
            <a:pPr indent="-342900" lvl="0" marL="457200" rtl="0" algn="l">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Interpret iptables rules</a:t>
            </a:r>
            <a:endParaRPr sz="1800">
              <a:solidFill>
                <a:schemeClr val="dk1"/>
              </a:solidFill>
              <a:latin typeface="Roboto Light"/>
              <a:ea typeface="Roboto Light"/>
              <a:cs typeface="Roboto Light"/>
              <a:sym typeface="Roboto Light"/>
            </a:endParaRPr>
          </a:p>
          <a:p>
            <a:pPr indent="0" lvl="0" marL="457200" rtl="0" algn="l">
              <a:lnSpc>
                <a:spcPct val="150000"/>
              </a:lnSpc>
              <a:spcBef>
                <a:spcPts val="800"/>
              </a:spcBef>
              <a:spcAft>
                <a:spcPts val="800"/>
              </a:spcAft>
              <a:buNone/>
            </a:pPr>
            <a:r>
              <a:t/>
            </a:r>
            <a:endParaRPr sz="1800">
              <a:solidFill>
                <a:schemeClr val="dk1"/>
              </a:solidFill>
              <a:latin typeface="Roboto Light"/>
              <a:ea typeface="Roboto Light"/>
              <a:cs typeface="Roboto Light"/>
              <a:sym typeface="Roboto Light"/>
            </a:endParaRPr>
          </a:p>
        </p:txBody>
      </p:sp>
      <p:sp>
        <p:nvSpPr>
          <p:cNvPr id="1034" name="Google Shape;1034;p54"/>
          <p:cNvSpPr/>
          <p:nvPr/>
        </p:nvSpPr>
        <p:spPr>
          <a:xfrm>
            <a:off x="513375" y="132681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513375" y="183963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513375" y="2349375"/>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72"/>
          <p:cNvSpPr txBox="1"/>
          <p:nvPr>
            <p:ph type="title"/>
          </p:nvPr>
        </p:nvSpPr>
        <p:spPr>
          <a:xfrm>
            <a:off x="2907650" y="1584750"/>
            <a:ext cx="5924700" cy="19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Iptables </a:t>
            </a:r>
            <a:r>
              <a:rPr lang="en">
                <a:latin typeface="Roboto Light"/>
                <a:ea typeface="Roboto Light"/>
                <a:cs typeface="Roboto Light"/>
                <a:sym typeface="Roboto Light"/>
              </a:rPr>
              <a:t>are a standard firewall included in most Linux distributions. </a:t>
            </a:r>
            <a:endParaRPr>
              <a:latin typeface="Roboto Light"/>
              <a:ea typeface="Roboto Light"/>
              <a:cs typeface="Roboto Light"/>
              <a:sym typeface="Roboto Light"/>
            </a:endParaRPr>
          </a:p>
        </p:txBody>
      </p:sp>
      <p:sp>
        <p:nvSpPr>
          <p:cNvPr id="1275" name="Google Shape;1275;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76" name="Google Shape;1276;p72"/>
          <p:cNvPicPr preferRelativeResize="0"/>
          <p:nvPr/>
        </p:nvPicPr>
        <p:blipFill>
          <a:blip r:embed="rId3">
            <a:alphaModFix/>
          </a:blip>
          <a:stretch>
            <a:fillRect/>
          </a:stretch>
        </p:blipFill>
        <p:spPr>
          <a:xfrm>
            <a:off x="1023625" y="1534149"/>
            <a:ext cx="1558625" cy="2280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Iptables</a:t>
            </a:r>
            <a:endParaRPr/>
          </a:p>
        </p:txBody>
      </p:sp>
      <p:sp>
        <p:nvSpPr>
          <p:cNvPr id="1282" name="Google Shape;1282;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Iptables match each packet that crosses the networking interface against a set of rules, then decides an action. </a:t>
            </a:r>
            <a:endParaRPr/>
          </a:p>
        </p:txBody>
      </p:sp>
      <p:sp>
        <p:nvSpPr>
          <p:cNvPr id="1283" name="Google Shape;1283;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4" name="Google Shape;1284;p73"/>
          <p:cNvSpPr txBox="1"/>
          <p:nvPr>
            <p:ph idx="3" type="body"/>
          </p:nvPr>
        </p:nvSpPr>
        <p:spPr>
          <a:xfrm>
            <a:off x="3464000" y="1396100"/>
            <a:ext cx="5680200" cy="3510300"/>
          </a:xfrm>
          <a:prstGeom prst="rect">
            <a:avLst/>
          </a:prstGeom>
        </p:spPr>
        <p:txBody>
          <a:bodyPr anchorCtr="0" anchor="t" bIns="91425" lIns="91425" spcFirstLastPara="1" rIns="91425" wrap="square" tIns="365750">
            <a:noAutofit/>
          </a:bodyPr>
          <a:lstStyle/>
          <a:p>
            <a:pPr indent="0" lvl="0" marL="0" rtl="0" algn="l">
              <a:spcBef>
                <a:spcPts val="0"/>
              </a:spcBef>
              <a:spcAft>
                <a:spcPts val="0"/>
              </a:spcAft>
              <a:buNone/>
            </a:pPr>
            <a:r>
              <a:rPr b="1" lang="en" sz="1800"/>
              <a:t>Rules</a:t>
            </a:r>
            <a:r>
              <a:rPr lang="en" sz="1800"/>
              <a:t>: Conditions under which a server should accept or drop a packet.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lang="en" sz="1800"/>
              <a:t>Chain</a:t>
            </a:r>
            <a:r>
              <a:rPr lang="en" sz="1800"/>
              <a:t>: A series of rules that a firewall applies to </a:t>
            </a:r>
            <a:r>
              <a:rPr lang="en" sz="1800"/>
              <a:t>network packet.</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lang="en" sz="1800"/>
              <a:t>Tables</a:t>
            </a:r>
            <a:r>
              <a:rPr lang="en" sz="1800"/>
              <a:t>: A collection of chains that serve a related purpose.</a:t>
            </a:r>
            <a:endParaRPr sz="1800"/>
          </a:p>
          <a:p>
            <a:pPr indent="0" lvl="0" marL="0" rtl="0" algn="l">
              <a:spcBef>
                <a:spcPts val="800"/>
              </a:spcBef>
              <a:spcAft>
                <a:spcPts val="800"/>
              </a:spcAft>
              <a:buNone/>
            </a:pPr>
            <a:r>
              <a:t/>
            </a:r>
            <a:endParaRPr sz="1800"/>
          </a:p>
        </p:txBody>
      </p:sp>
      <p:sp>
        <p:nvSpPr>
          <p:cNvPr id="1285" name="Google Shape;1285;p73"/>
          <p:cNvSpPr/>
          <p:nvPr/>
        </p:nvSpPr>
        <p:spPr>
          <a:xfrm>
            <a:off x="272925" y="1396100"/>
            <a:ext cx="2518500" cy="3411600"/>
          </a:xfrm>
          <a:prstGeom prst="roundRect">
            <a:avLst>
              <a:gd fmla="val 8096" name="adj"/>
            </a:avLst>
          </a:prstGeom>
          <a:solidFill>
            <a:srgbClr val="F4CCCC"/>
          </a:solidFill>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lang="en">
                <a:latin typeface="Roboto"/>
                <a:ea typeface="Roboto"/>
                <a:cs typeface="Roboto"/>
                <a:sym typeface="Roboto"/>
              </a:rPr>
              <a:t>Table 1 (Filter)</a:t>
            </a:r>
            <a:endParaRPr>
              <a:latin typeface="Roboto"/>
              <a:ea typeface="Roboto"/>
              <a:cs typeface="Roboto"/>
              <a:sym typeface="Roboto"/>
            </a:endParaRPr>
          </a:p>
        </p:txBody>
      </p:sp>
      <p:sp>
        <p:nvSpPr>
          <p:cNvPr id="1286" name="Google Shape;1286;p73"/>
          <p:cNvSpPr/>
          <p:nvPr/>
        </p:nvSpPr>
        <p:spPr>
          <a:xfrm>
            <a:off x="568598" y="1747850"/>
            <a:ext cx="2436900" cy="140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lang="en"/>
              <a:t>Chain 1 (Forward)</a:t>
            </a:r>
            <a:endParaRPr/>
          </a:p>
        </p:txBody>
      </p:sp>
      <p:sp>
        <p:nvSpPr>
          <p:cNvPr id="1287" name="Google Shape;1287;p73"/>
          <p:cNvSpPr/>
          <p:nvPr/>
        </p:nvSpPr>
        <p:spPr>
          <a:xfrm>
            <a:off x="568598" y="3331102"/>
            <a:ext cx="2436900" cy="140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l">
              <a:spcBef>
                <a:spcPts val="0"/>
              </a:spcBef>
              <a:spcAft>
                <a:spcPts val="0"/>
              </a:spcAft>
              <a:buNone/>
            </a:pPr>
            <a:r>
              <a:rPr lang="en"/>
              <a:t>Chain 2</a:t>
            </a:r>
            <a:endParaRPr/>
          </a:p>
        </p:txBody>
      </p:sp>
      <p:sp>
        <p:nvSpPr>
          <p:cNvPr id="1288" name="Google Shape;1288;p73"/>
          <p:cNvSpPr/>
          <p:nvPr/>
        </p:nvSpPr>
        <p:spPr>
          <a:xfrm>
            <a:off x="813300" y="2061066"/>
            <a:ext cx="2436900" cy="258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Rule 1</a:t>
            </a:r>
            <a:endParaRPr/>
          </a:p>
        </p:txBody>
      </p:sp>
      <p:sp>
        <p:nvSpPr>
          <p:cNvPr id="1289" name="Google Shape;1289;p73"/>
          <p:cNvSpPr/>
          <p:nvPr/>
        </p:nvSpPr>
        <p:spPr>
          <a:xfrm>
            <a:off x="813300" y="2427696"/>
            <a:ext cx="2436900" cy="258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Rule 2</a:t>
            </a:r>
            <a:endParaRPr/>
          </a:p>
        </p:txBody>
      </p:sp>
      <p:sp>
        <p:nvSpPr>
          <p:cNvPr id="1290" name="Google Shape;1290;p73"/>
          <p:cNvSpPr/>
          <p:nvPr/>
        </p:nvSpPr>
        <p:spPr>
          <a:xfrm>
            <a:off x="813300" y="2794337"/>
            <a:ext cx="2436900" cy="258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Rule 3</a:t>
            </a:r>
            <a:endParaRPr/>
          </a:p>
        </p:txBody>
      </p:sp>
      <p:sp>
        <p:nvSpPr>
          <p:cNvPr id="1291" name="Google Shape;1291;p73"/>
          <p:cNvSpPr/>
          <p:nvPr/>
        </p:nvSpPr>
        <p:spPr>
          <a:xfrm>
            <a:off x="869564" y="3619626"/>
            <a:ext cx="2436900" cy="258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Rule 1</a:t>
            </a:r>
            <a:endParaRPr/>
          </a:p>
        </p:txBody>
      </p:sp>
      <p:sp>
        <p:nvSpPr>
          <p:cNvPr id="1292" name="Google Shape;1292;p73"/>
          <p:cNvSpPr/>
          <p:nvPr/>
        </p:nvSpPr>
        <p:spPr>
          <a:xfrm>
            <a:off x="869564" y="3986255"/>
            <a:ext cx="2436900" cy="258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Rule 2</a:t>
            </a:r>
            <a:endParaRPr/>
          </a:p>
        </p:txBody>
      </p:sp>
      <p:sp>
        <p:nvSpPr>
          <p:cNvPr id="1293" name="Google Shape;1293;p73"/>
          <p:cNvSpPr/>
          <p:nvPr/>
        </p:nvSpPr>
        <p:spPr>
          <a:xfrm>
            <a:off x="869564" y="4352896"/>
            <a:ext cx="2436900" cy="2583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Rule 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Input, Output, Forward</a:t>
            </a:r>
            <a:endParaRPr/>
          </a:p>
        </p:txBody>
      </p:sp>
      <p:sp>
        <p:nvSpPr>
          <p:cNvPr id="1299" name="Google Shape;1299;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Iptables have three principle chains: </a:t>
            </a:r>
            <a:endParaRPr/>
          </a:p>
        </p:txBody>
      </p:sp>
      <p:sp>
        <p:nvSpPr>
          <p:cNvPr id="1300" name="Google Shape;1300;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1" name="Google Shape;1301;p74"/>
          <p:cNvSpPr txBox="1"/>
          <p:nvPr>
            <p:ph idx="3" type="body"/>
          </p:nvPr>
        </p:nvSpPr>
        <p:spPr>
          <a:xfrm>
            <a:off x="1172275" y="1284250"/>
            <a:ext cx="8223900" cy="3622200"/>
          </a:xfrm>
          <a:prstGeom prst="rect">
            <a:avLst/>
          </a:prstGeom>
        </p:spPr>
        <p:txBody>
          <a:bodyPr anchorCtr="0" anchor="t" bIns="91425" lIns="274300"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Input chains</a:t>
            </a:r>
            <a:r>
              <a:rPr lang="en" sz="1800"/>
              <a:t>: </a:t>
            </a:r>
            <a:r>
              <a:rPr lang="en" sz="1800">
                <a:latin typeface="Roboto Light"/>
                <a:ea typeface="Roboto Light"/>
                <a:cs typeface="Roboto Light"/>
                <a:sym typeface="Roboto Light"/>
              </a:rPr>
              <a:t>determines</a:t>
            </a:r>
            <a:r>
              <a:rPr lang="en" sz="1800">
                <a:latin typeface="Roboto Light"/>
                <a:ea typeface="Roboto Light"/>
                <a:cs typeface="Roboto Light"/>
                <a:sym typeface="Roboto Light"/>
              </a:rPr>
              <a:t> whether the firewall accepts or drops incoming packets. </a:t>
            </a:r>
            <a:endParaRPr sz="1800">
              <a:latin typeface="Roboto Light"/>
              <a:ea typeface="Roboto Light"/>
              <a:cs typeface="Roboto Light"/>
              <a:sym typeface="Roboto Light"/>
            </a:endParaRPr>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latin typeface="Roboto Medium"/>
                <a:ea typeface="Roboto Medium"/>
                <a:cs typeface="Roboto Medium"/>
                <a:sym typeface="Roboto Medium"/>
              </a:rPr>
              <a:t>Output Chains:</a:t>
            </a:r>
            <a:r>
              <a:rPr lang="en" sz="1800"/>
              <a:t> </a:t>
            </a:r>
            <a:r>
              <a:rPr lang="en" sz="1800">
                <a:latin typeface="Roboto Light"/>
                <a:ea typeface="Roboto Light"/>
                <a:cs typeface="Roboto Light"/>
                <a:sym typeface="Roboto Light"/>
              </a:rPr>
              <a:t>Determines whether the firewall accepts or drops outbound connections.</a:t>
            </a:r>
            <a:endParaRPr sz="1800">
              <a:latin typeface="Roboto Light"/>
              <a:ea typeface="Roboto Light"/>
              <a:cs typeface="Roboto Light"/>
              <a:sym typeface="Roboto Light"/>
            </a:endParaRPr>
          </a:p>
          <a:p>
            <a:pPr indent="0" lvl="0" marL="457200" rtl="0" algn="l">
              <a:spcBef>
                <a:spcPts val="800"/>
              </a:spcBef>
              <a:spcAft>
                <a:spcPts val="0"/>
              </a:spcAft>
              <a:buNone/>
            </a:pPr>
            <a:r>
              <a:t/>
            </a:r>
            <a:endParaRPr sz="1800"/>
          </a:p>
          <a:p>
            <a:pPr indent="0" lvl="0" marL="0" rtl="0" algn="l">
              <a:spcBef>
                <a:spcPts val="800"/>
              </a:spcBef>
              <a:spcAft>
                <a:spcPts val="800"/>
              </a:spcAft>
              <a:buNone/>
            </a:pPr>
            <a:r>
              <a:rPr lang="en" sz="1800">
                <a:latin typeface="Roboto Medium"/>
                <a:ea typeface="Roboto Medium"/>
                <a:cs typeface="Roboto Medium"/>
                <a:sym typeface="Roboto Medium"/>
              </a:rPr>
              <a:t>Forward chains</a:t>
            </a:r>
            <a:r>
              <a:rPr lang="en" sz="1800"/>
              <a:t>: </a:t>
            </a:r>
            <a:r>
              <a:rPr lang="en" sz="1800">
                <a:latin typeface="Roboto Light"/>
                <a:ea typeface="Roboto Light"/>
                <a:cs typeface="Roboto Light"/>
                <a:sym typeface="Roboto Light"/>
              </a:rPr>
              <a:t>Determines whether the firewall will act as a router and forward the packet to its destination.  </a:t>
            </a:r>
            <a:endParaRPr sz="1800">
              <a:latin typeface="Roboto Light"/>
              <a:ea typeface="Roboto Light"/>
              <a:cs typeface="Roboto Light"/>
              <a:sym typeface="Roboto Light"/>
            </a:endParaRPr>
          </a:p>
        </p:txBody>
      </p:sp>
      <p:sp>
        <p:nvSpPr>
          <p:cNvPr id="1302" name="Google Shape;1302;p74"/>
          <p:cNvSpPr/>
          <p:nvPr/>
        </p:nvSpPr>
        <p:spPr>
          <a:xfrm rot="-1241434">
            <a:off x="390720" y="1484109"/>
            <a:ext cx="732762" cy="412431"/>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4"/>
          <p:cNvSpPr/>
          <p:nvPr/>
        </p:nvSpPr>
        <p:spPr>
          <a:xfrm rot="9558566">
            <a:off x="442745" y="2535171"/>
            <a:ext cx="732762" cy="412431"/>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4"/>
          <p:cNvSpPr/>
          <p:nvPr/>
        </p:nvSpPr>
        <p:spPr>
          <a:xfrm>
            <a:off x="341500" y="3470075"/>
            <a:ext cx="357300" cy="3648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4"/>
          <p:cNvSpPr/>
          <p:nvPr/>
        </p:nvSpPr>
        <p:spPr>
          <a:xfrm>
            <a:off x="578930" y="3470075"/>
            <a:ext cx="357300" cy="3648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4"/>
          <p:cNvSpPr/>
          <p:nvPr/>
        </p:nvSpPr>
        <p:spPr>
          <a:xfrm>
            <a:off x="815411" y="3470075"/>
            <a:ext cx="357300" cy="3648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sp>
        <p:nvSpPr>
          <p:cNvPr id="1311" name="Google Shape;1311;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INPUT Chain</a:t>
            </a:r>
            <a:endParaRPr/>
          </a:p>
        </p:txBody>
      </p:sp>
      <p:sp>
        <p:nvSpPr>
          <p:cNvPr id="1312" name="Google Shape;1312;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3" name="Google Shape;1313;p75"/>
          <p:cNvSpPr txBox="1"/>
          <p:nvPr>
            <p:ph idx="3" type="body"/>
          </p:nvPr>
        </p:nvSpPr>
        <p:spPr>
          <a:xfrm>
            <a:off x="175" y="918125"/>
            <a:ext cx="9144000" cy="3988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2400">
                <a:latin typeface="Roboto Mono"/>
                <a:ea typeface="Roboto Mono"/>
                <a:cs typeface="Roboto Mono"/>
                <a:sym typeface="Roboto Mono"/>
              </a:rPr>
              <a:t>Iptables -A </a:t>
            </a:r>
            <a:r>
              <a:rPr lang="en" sz="2400">
                <a:latin typeface="Roboto Mono"/>
                <a:ea typeface="Roboto Mono"/>
                <a:cs typeface="Roboto Mono"/>
                <a:sym typeface="Roboto Mono"/>
              </a:rPr>
              <a:t>INPUT </a:t>
            </a:r>
            <a:r>
              <a:rPr lang="en" sz="2400">
                <a:latin typeface="Roboto Mono"/>
                <a:ea typeface="Roboto Mono"/>
                <a:cs typeface="Roboto Mono"/>
                <a:sym typeface="Roboto Mono"/>
              </a:rPr>
              <a:t>-p tcp </a:t>
            </a:r>
            <a:r>
              <a:rPr lang="en" sz="2400">
                <a:solidFill>
                  <a:schemeClr val="dk1"/>
                </a:solidFill>
                <a:latin typeface="Roboto Mono"/>
                <a:ea typeface="Roboto Mono"/>
                <a:cs typeface="Roboto Mono"/>
                <a:sym typeface="Roboto Mono"/>
              </a:rPr>
              <a:t>--syn </a:t>
            </a:r>
            <a:r>
              <a:rPr lang="en" sz="2400">
                <a:latin typeface="Roboto Mono"/>
                <a:ea typeface="Roboto Mono"/>
                <a:cs typeface="Roboto Mono"/>
                <a:sym typeface="Roboto Mono"/>
              </a:rPr>
              <a:t>--dport 80 -m state --state NEW -j ACCEPT</a:t>
            </a:r>
            <a:endParaRPr sz="2400">
              <a:latin typeface="Roboto Mono"/>
              <a:ea typeface="Roboto Mono"/>
              <a:cs typeface="Roboto Mono"/>
              <a:sym typeface="Roboto Mono"/>
            </a:endParaRPr>
          </a:p>
          <a:p>
            <a:pPr indent="0" lvl="0" marL="0" rtl="0" algn="l">
              <a:spcBef>
                <a:spcPts val="800"/>
              </a:spcBef>
              <a:spcAft>
                <a:spcPts val="0"/>
              </a:spcAft>
              <a:buNone/>
            </a:pPr>
            <a:r>
              <a:t/>
            </a:r>
            <a:endParaRPr sz="2400">
              <a:latin typeface="Roboto Mono"/>
              <a:ea typeface="Roboto Mono"/>
              <a:cs typeface="Roboto Mono"/>
              <a:sym typeface="Roboto Mono"/>
            </a:endParaRPr>
          </a:p>
          <a:p>
            <a:pPr indent="0" lvl="0" marL="0" rtl="0" algn="l">
              <a:spcBef>
                <a:spcPts val="800"/>
              </a:spcBef>
              <a:spcAft>
                <a:spcPts val="0"/>
              </a:spcAft>
              <a:buClr>
                <a:schemeClr val="dk1"/>
              </a:buClr>
              <a:buSzPts val="1100"/>
              <a:buFont typeface="Arial"/>
              <a:buNone/>
            </a:pPr>
            <a:r>
              <a:rPr lang="en" sz="2400">
                <a:solidFill>
                  <a:schemeClr val="dk1"/>
                </a:solidFill>
                <a:latin typeface="Roboto Mono"/>
                <a:ea typeface="Roboto Mono"/>
                <a:cs typeface="Roboto Mono"/>
                <a:sym typeface="Roboto Mono"/>
              </a:rPr>
              <a:t>Iptables -A </a:t>
            </a:r>
            <a:r>
              <a:rPr lang="en" sz="2400">
                <a:solidFill>
                  <a:schemeClr val="dk1"/>
                </a:solidFill>
                <a:latin typeface="Roboto Mono"/>
                <a:ea typeface="Roboto Mono"/>
                <a:cs typeface="Roboto Mono"/>
                <a:sym typeface="Roboto Mono"/>
              </a:rPr>
              <a:t>INPUT</a:t>
            </a:r>
            <a:r>
              <a:rPr lang="en" sz="2400">
                <a:solidFill>
                  <a:schemeClr val="dk1"/>
                </a:solidFill>
                <a:latin typeface="Roboto Mono"/>
                <a:ea typeface="Roboto Mono"/>
                <a:cs typeface="Roboto Mono"/>
                <a:sym typeface="Roboto Mono"/>
              </a:rPr>
              <a:t> -p tcp </a:t>
            </a:r>
            <a:r>
              <a:rPr lang="en" sz="2400">
                <a:solidFill>
                  <a:schemeClr val="dk1"/>
                </a:solidFill>
                <a:latin typeface="Roboto Mono"/>
                <a:ea typeface="Roboto Mono"/>
                <a:cs typeface="Roboto Mono"/>
                <a:sym typeface="Roboto Mono"/>
              </a:rPr>
              <a:t>--syn </a:t>
            </a:r>
            <a:r>
              <a:rPr lang="en" sz="2400">
                <a:solidFill>
                  <a:schemeClr val="dk1"/>
                </a:solidFill>
                <a:latin typeface="Roboto Mono"/>
                <a:ea typeface="Roboto Mono"/>
                <a:cs typeface="Roboto Mono"/>
                <a:sym typeface="Roboto Mono"/>
              </a:rPr>
              <a:t>--dport 443 -m state --state NEW -j ACCEPT</a:t>
            </a:r>
            <a:endParaRPr sz="2400">
              <a:solidFill>
                <a:schemeClr val="dk1"/>
              </a:solidFill>
              <a:latin typeface="Roboto Mono"/>
              <a:ea typeface="Roboto Mono"/>
              <a:cs typeface="Roboto Mono"/>
              <a:sym typeface="Roboto Mono"/>
            </a:endParaRPr>
          </a:p>
          <a:p>
            <a:pPr indent="0" lvl="0" marL="0" rtl="0" algn="l">
              <a:spcBef>
                <a:spcPts val="800"/>
              </a:spcBef>
              <a:spcAft>
                <a:spcPts val="0"/>
              </a:spcAft>
              <a:buNone/>
            </a:pPr>
            <a:r>
              <a:t/>
            </a:r>
            <a:endParaRPr sz="2400">
              <a:latin typeface="Roboto Mono"/>
              <a:ea typeface="Roboto Mono"/>
              <a:cs typeface="Roboto Mono"/>
              <a:sym typeface="Roboto Mono"/>
            </a:endParaRPr>
          </a:p>
          <a:p>
            <a:pPr indent="0" lvl="0" marL="0" rtl="0" algn="l">
              <a:spcBef>
                <a:spcPts val="800"/>
              </a:spcBef>
              <a:spcAft>
                <a:spcPts val="800"/>
              </a:spcAft>
              <a:buNone/>
            </a:pPr>
            <a:r>
              <a:rPr lang="en" sz="2400">
                <a:solidFill>
                  <a:schemeClr val="dk1"/>
                </a:solidFill>
                <a:latin typeface="Roboto Mono"/>
                <a:ea typeface="Roboto Mono"/>
                <a:cs typeface="Roboto Mono"/>
                <a:sym typeface="Roboto Mono"/>
              </a:rPr>
              <a:t>Iptables -A </a:t>
            </a:r>
            <a:r>
              <a:rPr lang="en" sz="2400">
                <a:solidFill>
                  <a:schemeClr val="dk1"/>
                </a:solidFill>
                <a:latin typeface="Roboto Mono"/>
                <a:ea typeface="Roboto Mono"/>
                <a:cs typeface="Roboto Mono"/>
                <a:sym typeface="Roboto Mono"/>
              </a:rPr>
              <a:t>INPUT</a:t>
            </a:r>
            <a:r>
              <a:rPr lang="en" sz="2400">
                <a:solidFill>
                  <a:schemeClr val="dk1"/>
                </a:solidFill>
                <a:latin typeface="Roboto Mono"/>
                <a:ea typeface="Roboto Mono"/>
                <a:cs typeface="Roboto Mono"/>
                <a:sym typeface="Roboto Mono"/>
              </a:rPr>
              <a:t> -p tcp --dport 4321 -i eth0 -s $INT_NET -j ACCEPT</a:t>
            </a:r>
            <a:endParaRPr sz="2400">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Google Shape;1318;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INPUT Chain</a:t>
            </a:r>
            <a:endParaRPr/>
          </a:p>
        </p:txBody>
      </p:sp>
      <p:sp>
        <p:nvSpPr>
          <p:cNvPr id="1319" name="Google Shape;1319;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0" name="Google Shape;1320;p76"/>
          <p:cNvSpPr txBox="1"/>
          <p:nvPr>
            <p:ph idx="3" type="body"/>
          </p:nvPr>
        </p:nvSpPr>
        <p:spPr>
          <a:xfrm>
            <a:off x="175" y="918125"/>
            <a:ext cx="9144000" cy="3988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2400">
                <a:latin typeface="Roboto Mono"/>
                <a:ea typeface="Roboto Mono"/>
                <a:cs typeface="Roboto Mono"/>
                <a:sym typeface="Roboto Mono"/>
              </a:rPr>
              <a:t>Iptables -A OUTPUT -p tcp --dport 21 --syn -m state --state NEW -j ACCEPT</a:t>
            </a:r>
            <a:endParaRPr sz="2400">
              <a:latin typeface="Roboto Mono"/>
              <a:ea typeface="Roboto Mono"/>
              <a:cs typeface="Roboto Mono"/>
              <a:sym typeface="Roboto Mono"/>
            </a:endParaRPr>
          </a:p>
          <a:p>
            <a:pPr indent="0" lvl="0" marL="0" rtl="0" algn="l">
              <a:spcBef>
                <a:spcPts val="800"/>
              </a:spcBef>
              <a:spcAft>
                <a:spcPts val="0"/>
              </a:spcAft>
              <a:buNone/>
            </a:pPr>
            <a:r>
              <a:t/>
            </a:r>
            <a:endParaRPr sz="2400">
              <a:latin typeface="Roboto Mono"/>
              <a:ea typeface="Roboto Mono"/>
              <a:cs typeface="Roboto Mono"/>
              <a:sym typeface="Roboto Mono"/>
            </a:endParaRPr>
          </a:p>
          <a:p>
            <a:pPr indent="0" lvl="0" marL="0" rtl="0" algn="l">
              <a:spcBef>
                <a:spcPts val="800"/>
              </a:spcBef>
              <a:spcAft>
                <a:spcPts val="0"/>
              </a:spcAft>
              <a:buNone/>
            </a:pPr>
            <a:r>
              <a:rPr lang="en" sz="2400">
                <a:solidFill>
                  <a:schemeClr val="dk1"/>
                </a:solidFill>
                <a:latin typeface="Roboto Mono"/>
                <a:ea typeface="Roboto Mono"/>
                <a:cs typeface="Roboto Mono"/>
                <a:sym typeface="Roboto Mono"/>
              </a:rPr>
              <a:t>Iptables -A OUTPUT -p tcp --dport 22 --syn -m state --state NEW -j ACCEPT</a:t>
            </a:r>
            <a:endParaRPr sz="2400">
              <a:solidFill>
                <a:schemeClr val="dk1"/>
              </a:solidFill>
              <a:latin typeface="Roboto Mono"/>
              <a:ea typeface="Roboto Mono"/>
              <a:cs typeface="Roboto Mono"/>
              <a:sym typeface="Roboto Mono"/>
            </a:endParaRPr>
          </a:p>
          <a:p>
            <a:pPr indent="0" lvl="0" marL="0" rtl="0" algn="l">
              <a:spcBef>
                <a:spcPts val="800"/>
              </a:spcBef>
              <a:spcAft>
                <a:spcPts val="0"/>
              </a:spcAft>
              <a:buNone/>
            </a:pPr>
            <a:r>
              <a:t/>
            </a:r>
            <a:endParaRPr sz="2400">
              <a:latin typeface="Roboto Mono"/>
              <a:ea typeface="Roboto Mono"/>
              <a:cs typeface="Roboto Mono"/>
              <a:sym typeface="Roboto Mono"/>
            </a:endParaRPr>
          </a:p>
          <a:p>
            <a:pPr indent="0" lvl="0" marL="0" rtl="0" algn="l">
              <a:spcBef>
                <a:spcPts val="800"/>
              </a:spcBef>
              <a:spcAft>
                <a:spcPts val="800"/>
              </a:spcAft>
              <a:buNone/>
            </a:pPr>
            <a:r>
              <a:rPr lang="en" sz="2400">
                <a:solidFill>
                  <a:schemeClr val="dk1"/>
                </a:solidFill>
                <a:latin typeface="Roboto Mono"/>
                <a:ea typeface="Roboto Mono"/>
                <a:cs typeface="Roboto Mono"/>
                <a:sym typeface="Roboto Mono"/>
              </a:rPr>
              <a:t>Iptables -A OUTPUT -p tcp --dport 25 --syn -m state --state NEW -j ACCEPT</a:t>
            </a:r>
            <a:endParaRPr sz="240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Filter Table (Diagram)</a:t>
            </a:r>
            <a:endParaRPr/>
          </a:p>
        </p:txBody>
      </p:sp>
      <p:sp>
        <p:nvSpPr>
          <p:cNvPr id="1326" name="Google Shape;132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7" name="Google Shape;1327;p77"/>
          <p:cNvSpPr/>
          <p:nvPr/>
        </p:nvSpPr>
        <p:spPr>
          <a:xfrm>
            <a:off x="677504" y="908325"/>
            <a:ext cx="7210200" cy="3845100"/>
          </a:xfrm>
          <a:prstGeom prst="roundRect">
            <a:avLst>
              <a:gd fmla="val 16667" name="adj"/>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28" name="Google Shape;1328;p77"/>
          <p:cNvSpPr/>
          <p:nvPr/>
        </p:nvSpPr>
        <p:spPr>
          <a:xfrm>
            <a:off x="112150" y="1504076"/>
            <a:ext cx="1218300" cy="609000"/>
          </a:xfrm>
          <a:prstGeom prs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29" name="Google Shape;1329;p77"/>
          <p:cNvSpPr/>
          <p:nvPr/>
        </p:nvSpPr>
        <p:spPr>
          <a:xfrm>
            <a:off x="1419124" y="1224159"/>
            <a:ext cx="1758656" cy="1172425"/>
          </a:xfrm>
          <a:prstGeom prst="flowChartDecision">
            <a:avLst/>
          </a:prstGeom>
          <a:solidFill>
            <a:srgbClr val="D9D2E9"/>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latin typeface="Roboto"/>
                <a:ea typeface="Roboto"/>
                <a:cs typeface="Roboto"/>
                <a:sym typeface="Roboto"/>
              </a:rPr>
              <a:t>route?</a:t>
            </a:r>
            <a:endParaRPr>
              <a:latin typeface="Roboto"/>
              <a:ea typeface="Roboto"/>
              <a:cs typeface="Roboto"/>
              <a:sym typeface="Roboto"/>
            </a:endParaRPr>
          </a:p>
        </p:txBody>
      </p:sp>
      <p:sp>
        <p:nvSpPr>
          <p:cNvPr id="1330" name="Google Shape;1330;p77"/>
          <p:cNvSpPr/>
          <p:nvPr/>
        </p:nvSpPr>
        <p:spPr>
          <a:xfrm>
            <a:off x="4472083" y="1555659"/>
            <a:ext cx="1469124" cy="505872"/>
          </a:xfrm>
          <a:prstGeom prst="flowChartTerminator">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FORWARD</a:t>
            </a:r>
            <a:endParaRPr>
              <a:latin typeface="Roboto"/>
              <a:ea typeface="Roboto"/>
              <a:cs typeface="Roboto"/>
              <a:sym typeface="Roboto"/>
            </a:endParaRPr>
          </a:p>
        </p:txBody>
      </p:sp>
      <p:sp>
        <p:nvSpPr>
          <p:cNvPr id="1331" name="Google Shape;1331;p77"/>
          <p:cNvSpPr/>
          <p:nvPr/>
        </p:nvSpPr>
        <p:spPr>
          <a:xfrm>
            <a:off x="1505291" y="3719874"/>
            <a:ext cx="1586304" cy="505872"/>
          </a:xfrm>
          <a:prstGeom prst="flowChartTerminator">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INPUT</a:t>
            </a:r>
            <a:endParaRPr>
              <a:latin typeface="Roboto"/>
              <a:ea typeface="Roboto"/>
              <a:cs typeface="Roboto"/>
              <a:sym typeface="Roboto"/>
            </a:endParaRPr>
          </a:p>
        </p:txBody>
      </p:sp>
      <p:sp>
        <p:nvSpPr>
          <p:cNvPr id="1332" name="Google Shape;1332;p77"/>
          <p:cNvSpPr/>
          <p:nvPr/>
        </p:nvSpPr>
        <p:spPr>
          <a:xfrm>
            <a:off x="6190281" y="3719899"/>
            <a:ext cx="1469124" cy="505872"/>
          </a:xfrm>
          <a:prstGeom prst="flowChartTerminator">
            <a:avLst/>
          </a:prstGeom>
          <a:solidFill>
            <a:srgbClr val="E6B8A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OUTPUT</a:t>
            </a:r>
            <a:endParaRPr>
              <a:latin typeface="Roboto"/>
              <a:ea typeface="Roboto"/>
              <a:cs typeface="Roboto"/>
              <a:sym typeface="Roboto"/>
            </a:endParaRPr>
          </a:p>
        </p:txBody>
      </p:sp>
      <p:sp>
        <p:nvSpPr>
          <p:cNvPr id="1333" name="Google Shape;1333;p77"/>
          <p:cNvSpPr/>
          <p:nvPr/>
        </p:nvSpPr>
        <p:spPr>
          <a:xfrm>
            <a:off x="4068985" y="3610417"/>
            <a:ext cx="1218300" cy="7248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Local Process</a:t>
            </a:r>
            <a:endParaRPr>
              <a:latin typeface="Roboto"/>
              <a:ea typeface="Roboto"/>
              <a:cs typeface="Roboto"/>
              <a:sym typeface="Roboto"/>
            </a:endParaRPr>
          </a:p>
        </p:txBody>
      </p:sp>
      <p:sp>
        <p:nvSpPr>
          <p:cNvPr id="1334" name="Google Shape;1334;p77"/>
          <p:cNvSpPr/>
          <p:nvPr/>
        </p:nvSpPr>
        <p:spPr>
          <a:xfrm>
            <a:off x="3266441" y="1555700"/>
            <a:ext cx="1011900" cy="505800"/>
          </a:xfrm>
          <a:prstGeom prs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35" name="Google Shape;1335;p77"/>
          <p:cNvSpPr/>
          <p:nvPr/>
        </p:nvSpPr>
        <p:spPr>
          <a:xfrm>
            <a:off x="6134950" y="1505865"/>
            <a:ext cx="2136600" cy="609000"/>
          </a:xfrm>
          <a:prstGeom prs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36" name="Google Shape;1336;p77"/>
          <p:cNvSpPr/>
          <p:nvPr/>
        </p:nvSpPr>
        <p:spPr>
          <a:xfrm rot="5400000">
            <a:off x="1799699" y="2808927"/>
            <a:ext cx="997500" cy="498600"/>
          </a:xfrm>
          <a:prstGeom prs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37" name="Google Shape;1337;p77"/>
          <p:cNvSpPr/>
          <p:nvPr/>
        </p:nvSpPr>
        <p:spPr>
          <a:xfrm>
            <a:off x="3255233" y="3810380"/>
            <a:ext cx="650100" cy="324900"/>
          </a:xfrm>
          <a:prstGeom prs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38" name="Google Shape;1338;p77"/>
          <p:cNvSpPr/>
          <p:nvPr/>
        </p:nvSpPr>
        <p:spPr>
          <a:xfrm>
            <a:off x="5413731" y="3810380"/>
            <a:ext cx="650100" cy="324900"/>
          </a:xfrm>
          <a:prstGeom prs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339" name="Google Shape;1339;p77"/>
          <p:cNvSpPr txBox="1"/>
          <p:nvPr/>
        </p:nvSpPr>
        <p:spPr>
          <a:xfrm>
            <a:off x="2218600" y="607613"/>
            <a:ext cx="41280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KERNEL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7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345" name="Google Shape;1345;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6" name="Google Shape;1346;p7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Interpreting iptables Rules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partner up to interpret common firewall rulesets, extracted from real configurations.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t>Instructions sent via Slack.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2" name="Google Shape;1352;p79"/>
          <p:cNvSpPr txBox="1"/>
          <p:nvPr/>
        </p:nvSpPr>
        <p:spPr>
          <a:xfrm>
            <a:off x="2420100" y="3505975"/>
            <a:ext cx="4303800" cy="4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990000"/>
                </a:solidFill>
                <a:latin typeface="Roboto Mono"/>
                <a:ea typeface="Roboto Mono"/>
                <a:cs typeface="Roboto Mono"/>
                <a:sym typeface="Roboto Mono"/>
              </a:rPr>
              <a:t>Interpreting iptables Rules</a:t>
            </a:r>
            <a:endParaRPr sz="1600">
              <a:solidFill>
                <a:srgbClr val="990000"/>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358" name="Google Shape;1358;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359" name="Google Shape;1359;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0" name="Google Shape;1360;p80"/>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0" lvl="0" marL="457200" rtl="0" algn="l">
              <a:lnSpc>
                <a:spcPct val="150000"/>
              </a:lnSpc>
              <a:spcBef>
                <a:spcPts val="0"/>
              </a:spcBef>
              <a:spcAft>
                <a:spcPts val="0"/>
              </a:spcAft>
              <a:buNone/>
            </a:pPr>
            <a:r>
              <a:rPr lang="en" sz="1800">
                <a:solidFill>
                  <a:schemeClr val="dk1"/>
                </a:solidFill>
                <a:latin typeface="Roboto Light"/>
                <a:ea typeface="Roboto Light"/>
                <a:cs typeface="Roboto Light"/>
                <a:sym typeface="Roboto Light"/>
              </a:rPr>
              <a:t>Develop firewall policies</a:t>
            </a:r>
            <a:endParaRPr sz="1800">
              <a:solidFill>
                <a:schemeClr val="dk1"/>
              </a:solidFill>
              <a:latin typeface="Roboto Light"/>
              <a:ea typeface="Roboto Light"/>
              <a:cs typeface="Roboto Light"/>
              <a:sym typeface="Roboto Light"/>
            </a:endParaRPr>
          </a:p>
          <a:p>
            <a:pPr indent="0" lvl="0" marL="457200" rtl="0" algn="l">
              <a:lnSpc>
                <a:spcPct val="150000"/>
              </a:lnSpc>
              <a:spcBef>
                <a:spcPts val="800"/>
              </a:spcBef>
              <a:spcAft>
                <a:spcPts val="0"/>
              </a:spcAft>
              <a:buNone/>
            </a:pPr>
            <a:r>
              <a:rPr lang="en" sz="1800">
                <a:solidFill>
                  <a:schemeClr val="dk1"/>
                </a:solidFill>
                <a:latin typeface="Roboto Light"/>
                <a:ea typeface="Roboto Light"/>
                <a:cs typeface="Roboto Light"/>
                <a:sym typeface="Roboto Light"/>
              </a:rPr>
              <a:t>Implement firewall rules with ufw </a:t>
            </a:r>
            <a:endParaRPr sz="1800">
              <a:solidFill>
                <a:schemeClr val="dk1"/>
              </a:solidFill>
              <a:latin typeface="Roboto Light"/>
              <a:ea typeface="Roboto Light"/>
              <a:cs typeface="Roboto Light"/>
              <a:sym typeface="Roboto Light"/>
            </a:endParaRPr>
          </a:p>
          <a:p>
            <a:pPr indent="0" lvl="0" marL="457200" rtl="0" algn="l">
              <a:lnSpc>
                <a:spcPct val="150000"/>
              </a:lnSpc>
              <a:spcBef>
                <a:spcPts val="800"/>
              </a:spcBef>
              <a:spcAft>
                <a:spcPts val="0"/>
              </a:spcAft>
              <a:buNone/>
            </a:pPr>
            <a:r>
              <a:rPr lang="en" sz="1800">
                <a:solidFill>
                  <a:schemeClr val="dk1"/>
                </a:solidFill>
                <a:latin typeface="Roboto Light"/>
                <a:ea typeface="Roboto Light"/>
                <a:cs typeface="Roboto Light"/>
                <a:sym typeface="Roboto Light"/>
              </a:rPr>
              <a:t>Interpret iptables rules</a:t>
            </a:r>
            <a:endParaRPr sz="1800">
              <a:solidFill>
                <a:schemeClr val="dk1"/>
              </a:solidFill>
              <a:latin typeface="Roboto Light"/>
              <a:ea typeface="Roboto Light"/>
              <a:cs typeface="Roboto Light"/>
              <a:sym typeface="Roboto Light"/>
            </a:endParaRPr>
          </a:p>
          <a:p>
            <a:pPr indent="0" lvl="0" marL="457200" rtl="0" algn="l">
              <a:lnSpc>
                <a:spcPct val="150000"/>
              </a:lnSpc>
              <a:spcBef>
                <a:spcPts val="800"/>
              </a:spcBef>
              <a:spcAft>
                <a:spcPts val="800"/>
              </a:spcAft>
              <a:buNone/>
            </a:pPr>
            <a:r>
              <a:t/>
            </a:r>
            <a:endParaRPr sz="1800">
              <a:solidFill>
                <a:schemeClr val="dk1"/>
              </a:solidFill>
              <a:latin typeface="Roboto Light"/>
              <a:ea typeface="Roboto Light"/>
              <a:cs typeface="Roboto Light"/>
              <a:sym typeface="Roboto Light"/>
            </a:endParaRPr>
          </a:p>
        </p:txBody>
      </p:sp>
      <p:sp>
        <p:nvSpPr>
          <p:cNvPr id="1361" name="Google Shape;1361;p80"/>
          <p:cNvSpPr/>
          <p:nvPr/>
        </p:nvSpPr>
        <p:spPr>
          <a:xfrm>
            <a:off x="513375" y="132681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0"/>
          <p:cNvSpPr/>
          <p:nvPr/>
        </p:nvSpPr>
        <p:spPr>
          <a:xfrm>
            <a:off x="513375" y="183963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0"/>
          <p:cNvSpPr/>
          <p:nvPr/>
        </p:nvSpPr>
        <p:spPr>
          <a:xfrm>
            <a:off x="513375" y="2349375"/>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55"/>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Strong security requires insight into the contents of packets traveling on the wire.</a:t>
            </a:r>
            <a:endParaRPr i="1"/>
          </a:p>
        </p:txBody>
      </p:sp>
      <p:sp>
        <p:nvSpPr>
          <p:cNvPr id="1042" name="Google Shape;1042;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p>
        </p:txBody>
      </p:sp>
      <p:sp>
        <p:nvSpPr>
          <p:cNvPr id="1048" name="Google Shape;1048;p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Host Firewall: Filter packets entering / exiting a single </a:t>
            </a:r>
            <a:r>
              <a:rPr i="1" lang="en"/>
              <a:t>host </a:t>
            </a:r>
            <a:r>
              <a:rPr lang="en"/>
              <a:t>on a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Network Firewall: Filter packets entering / exit a network </a:t>
            </a:r>
            <a:r>
              <a:rPr i="1" lang="en"/>
              <a:t>from the public Internet</a:t>
            </a:r>
            <a:r>
              <a:rPr lang="en"/>
              <a:t>. </a:t>
            </a:r>
            <a:endParaRPr/>
          </a:p>
        </p:txBody>
      </p:sp>
      <p:sp>
        <p:nvSpPr>
          <p:cNvPr id="1049" name="Google Shape;1049;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473775" y="3855349"/>
            <a:ext cx="1402996" cy="913301"/>
          </a:xfrm>
          <a:prstGeom prst="rect">
            <a:avLst/>
          </a:prstGeom>
          <a:noFill/>
          <a:ln>
            <a:noFill/>
          </a:ln>
        </p:spPr>
      </p:pic>
      <p:pic>
        <p:nvPicPr>
          <p:cNvPr id="1051" name="Google Shape;1051;p56"/>
          <p:cNvPicPr preferRelativeResize="0"/>
          <p:nvPr/>
        </p:nvPicPr>
        <p:blipFill>
          <a:blip r:embed="rId4">
            <a:alphaModFix/>
          </a:blip>
          <a:stretch>
            <a:fillRect/>
          </a:stretch>
        </p:blipFill>
        <p:spPr>
          <a:xfrm>
            <a:off x="633162" y="2340500"/>
            <a:ext cx="1084221" cy="913301"/>
          </a:xfrm>
          <a:prstGeom prst="rect">
            <a:avLst/>
          </a:prstGeom>
          <a:noFill/>
          <a:ln>
            <a:noFill/>
          </a:ln>
        </p:spPr>
      </p:pic>
      <p:pic>
        <p:nvPicPr>
          <p:cNvPr id="1052" name="Google Shape;1052;p56"/>
          <p:cNvPicPr preferRelativeResize="0"/>
          <p:nvPr/>
        </p:nvPicPr>
        <p:blipFill>
          <a:blip r:embed="rId5">
            <a:alphaModFix/>
          </a:blip>
          <a:stretch>
            <a:fillRect/>
          </a:stretch>
        </p:blipFill>
        <p:spPr>
          <a:xfrm>
            <a:off x="2092814" y="2993955"/>
            <a:ext cx="1084220" cy="952951"/>
          </a:xfrm>
          <a:prstGeom prst="rect">
            <a:avLst/>
          </a:prstGeom>
          <a:noFill/>
          <a:ln>
            <a:noFill/>
          </a:ln>
        </p:spPr>
      </p:pic>
      <p:sp>
        <p:nvSpPr>
          <p:cNvPr id="1053" name="Google Shape;1053;p56"/>
          <p:cNvSpPr/>
          <p:nvPr/>
        </p:nvSpPr>
        <p:spPr>
          <a:xfrm>
            <a:off x="4584292" y="2532394"/>
            <a:ext cx="275700" cy="1524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4881223" y="2532394"/>
            <a:ext cx="3822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5282979" y="2532394"/>
            <a:ext cx="2757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4585274" y="2700707"/>
            <a:ext cx="4791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5080212" y="2700707"/>
            <a:ext cx="4791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4583360" y="2869020"/>
            <a:ext cx="2757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4880291" y="2869020"/>
            <a:ext cx="382200" cy="1524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5282047" y="2869020"/>
            <a:ext cx="2757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4584341" y="3037334"/>
            <a:ext cx="4791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5079280" y="3037334"/>
            <a:ext cx="4791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4583859" y="3205647"/>
            <a:ext cx="2757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4880789" y="3205647"/>
            <a:ext cx="3822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5282546" y="3205647"/>
            <a:ext cx="2757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4584840" y="3373961"/>
            <a:ext cx="479100" cy="152400"/>
          </a:xfrm>
          <a:prstGeom prst="rect">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5079779" y="3373961"/>
            <a:ext cx="4791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583605" y="3542274"/>
            <a:ext cx="2757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880536" y="3542274"/>
            <a:ext cx="3822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5282292" y="3542274"/>
            <a:ext cx="275700" cy="1524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584587" y="3710588"/>
            <a:ext cx="479100" cy="1524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5079525" y="3710588"/>
            <a:ext cx="479100" cy="1524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584104" y="3878901"/>
            <a:ext cx="2757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881035" y="3878901"/>
            <a:ext cx="382200" cy="1524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5282791" y="3878901"/>
            <a:ext cx="2757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585085" y="4047215"/>
            <a:ext cx="4791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5080024" y="4047215"/>
            <a:ext cx="479100" cy="1524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583605" y="4215528"/>
            <a:ext cx="275700" cy="1524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880536" y="4215528"/>
            <a:ext cx="382200" cy="1524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5282292" y="4215528"/>
            <a:ext cx="275700" cy="1524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1" name="Google Shape;1081;p56"/>
          <p:cNvPicPr preferRelativeResize="0"/>
          <p:nvPr/>
        </p:nvPicPr>
        <p:blipFill>
          <a:blip r:embed="rId6">
            <a:alphaModFix/>
          </a:blip>
          <a:stretch>
            <a:fillRect/>
          </a:stretch>
        </p:blipFill>
        <p:spPr>
          <a:xfrm>
            <a:off x="7260076" y="3062547"/>
            <a:ext cx="1084225" cy="1111737"/>
          </a:xfrm>
          <a:prstGeom prst="rect">
            <a:avLst/>
          </a:prstGeom>
          <a:noFill/>
          <a:ln>
            <a:noFill/>
          </a:ln>
        </p:spPr>
      </p:pic>
      <p:cxnSp>
        <p:nvCxnSpPr>
          <p:cNvPr id="1082" name="Google Shape;1082;p56"/>
          <p:cNvCxnSpPr>
            <a:endCxn id="1081" idx="1"/>
          </p:cNvCxnSpPr>
          <p:nvPr/>
        </p:nvCxnSpPr>
        <p:spPr>
          <a:xfrm>
            <a:off x="3293176" y="3618415"/>
            <a:ext cx="3966900" cy="0"/>
          </a:xfrm>
          <a:prstGeom prst="straightConnector1">
            <a:avLst/>
          </a:prstGeom>
          <a:noFill/>
          <a:ln cap="flat" cmpd="sng" w="28575">
            <a:solidFill>
              <a:srgbClr val="F1C232"/>
            </a:solidFill>
            <a:prstDash val="solid"/>
            <a:round/>
            <a:headEnd len="med" w="med" type="triangle"/>
            <a:tailEnd len="med" w="med" type="triangle"/>
          </a:ln>
        </p:spPr>
      </p:cxnSp>
      <p:cxnSp>
        <p:nvCxnSpPr>
          <p:cNvPr id="1083" name="Google Shape;1083;p56"/>
          <p:cNvCxnSpPr/>
          <p:nvPr/>
        </p:nvCxnSpPr>
        <p:spPr>
          <a:xfrm flipH="1" rot="10800000">
            <a:off x="5586348" y="2749073"/>
            <a:ext cx="1350600" cy="728700"/>
          </a:xfrm>
          <a:prstGeom prst="straightConnector1">
            <a:avLst/>
          </a:prstGeom>
          <a:noFill/>
          <a:ln cap="flat" cmpd="sng" w="9525">
            <a:solidFill>
              <a:srgbClr val="CC0000"/>
            </a:solidFill>
            <a:prstDash val="dash"/>
            <a:round/>
            <a:headEnd len="med" w="med" type="none"/>
            <a:tailEnd len="med" w="med" type="triangle"/>
          </a:ln>
        </p:spPr>
      </p:cxnSp>
      <p:cxnSp>
        <p:nvCxnSpPr>
          <p:cNvPr id="1084" name="Google Shape;1084;p56"/>
          <p:cNvCxnSpPr/>
          <p:nvPr/>
        </p:nvCxnSpPr>
        <p:spPr>
          <a:xfrm flipH="1" rot="10800000">
            <a:off x="5632378" y="3473367"/>
            <a:ext cx="1548900" cy="40800"/>
          </a:xfrm>
          <a:prstGeom prst="straightConnector1">
            <a:avLst/>
          </a:prstGeom>
          <a:noFill/>
          <a:ln cap="flat" cmpd="sng" w="9525">
            <a:solidFill>
              <a:srgbClr val="CC0000"/>
            </a:solidFill>
            <a:prstDash val="dash"/>
            <a:round/>
            <a:headEnd len="med" w="med" type="none"/>
            <a:tailEnd len="med" w="med" type="none"/>
          </a:ln>
        </p:spPr>
      </p:cxnSp>
      <p:cxnSp>
        <p:nvCxnSpPr>
          <p:cNvPr id="1085" name="Google Shape;1085;p56"/>
          <p:cNvCxnSpPr/>
          <p:nvPr/>
        </p:nvCxnSpPr>
        <p:spPr>
          <a:xfrm>
            <a:off x="5611448" y="3759073"/>
            <a:ext cx="1350600" cy="728700"/>
          </a:xfrm>
          <a:prstGeom prst="straightConnector1">
            <a:avLst/>
          </a:prstGeom>
          <a:noFill/>
          <a:ln cap="flat" cmpd="sng" w="9525">
            <a:solidFill>
              <a:srgbClr val="CC0000"/>
            </a:solidFill>
            <a:prstDash val="dash"/>
            <a:round/>
            <a:headEnd len="med" w="med" type="none"/>
            <a:tailEnd len="med" w="med" type="triangle"/>
          </a:ln>
        </p:spPr>
      </p:cxnSp>
      <p:cxnSp>
        <p:nvCxnSpPr>
          <p:cNvPr id="1086" name="Google Shape;1086;p56"/>
          <p:cNvCxnSpPr/>
          <p:nvPr/>
        </p:nvCxnSpPr>
        <p:spPr>
          <a:xfrm>
            <a:off x="5657478" y="3722679"/>
            <a:ext cx="1548900" cy="40800"/>
          </a:xfrm>
          <a:prstGeom prst="straightConnector1">
            <a:avLst/>
          </a:prstGeom>
          <a:noFill/>
          <a:ln cap="flat" cmpd="sng" w="9525">
            <a:solidFill>
              <a:srgbClr val="CC0000"/>
            </a:solidFill>
            <a:prstDash val="dash"/>
            <a:round/>
            <a:headEnd len="med" w="med" type="none"/>
            <a:tailEnd len="med" w="med" type="none"/>
          </a:ln>
        </p:spPr>
      </p:cxnSp>
      <p:cxnSp>
        <p:nvCxnSpPr>
          <p:cNvPr id="1087" name="Google Shape;1087;p56"/>
          <p:cNvCxnSpPr>
            <a:endCxn id="1051" idx="2"/>
          </p:cNvCxnSpPr>
          <p:nvPr/>
        </p:nvCxnSpPr>
        <p:spPr>
          <a:xfrm rot="10800000">
            <a:off x="1175273" y="3253802"/>
            <a:ext cx="923100" cy="418800"/>
          </a:xfrm>
          <a:prstGeom prst="straightConnector1">
            <a:avLst/>
          </a:prstGeom>
          <a:noFill/>
          <a:ln cap="flat" cmpd="sng" w="9525">
            <a:solidFill>
              <a:srgbClr val="F1C232"/>
            </a:solidFill>
            <a:prstDash val="dash"/>
            <a:round/>
            <a:headEnd len="med" w="med" type="none"/>
            <a:tailEnd len="med" w="med" type="none"/>
          </a:ln>
        </p:spPr>
      </p:cxnSp>
      <p:cxnSp>
        <p:nvCxnSpPr>
          <p:cNvPr id="1088" name="Google Shape;1088;p56"/>
          <p:cNvCxnSpPr>
            <a:endCxn id="1050" idx="0"/>
          </p:cNvCxnSpPr>
          <p:nvPr/>
        </p:nvCxnSpPr>
        <p:spPr>
          <a:xfrm flipH="1">
            <a:off x="1175273" y="3697849"/>
            <a:ext cx="920700" cy="157500"/>
          </a:xfrm>
          <a:prstGeom prst="straightConnector1">
            <a:avLst/>
          </a:prstGeom>
          <a:noFill/>
          <a:ln cap="flat" cmpd="sng" w="9525">
            <a:solidFill>
              <a:srgbClr val="F1C232"/>
            </a:solidFill>
            <a:prstDash val="dash"/>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Firewalls</a:t>
            </a:r>
            <a:endParaRPr/>
          </a:p>
        </p:txBody>
      </p:sp>
      <p:sp>
        <p:nvSpPr>
          <p:cNvPr id="1094" name="Google Shape;1094;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firewalls can inspect:</a:t>
            </a:r>
            <a:endParaRPr/>
          </a:p>
        </p:txBody>
      </p:sp>
      <p:sp>
        <p:nvSpPr>
          <p:cNvPr id="1095" name="Google Shape;1095;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6" name="Google Shape;1096;p57"/>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The source/destination IP/MAC Addresses: </a:t>
            </a:r>
            <a:r>
              <a:rPr lang="en">
                <a:latin typeface="Roboto Light"/>
                <a:ea typeface="Roboto Light"/>
                <a:cs typeface="Roboto Light"/>
                <a:sym typeface="Roboto Light"/>
              </a:rPr>
              <a:t>does the packet comes from a device in a trusted subnet or is the response is to a request made from a trusted device</a:t>
            </a:r>
            <a:endParaRPr/>
          </a:p>
        </p:txBody>
      </p:sp>
      <p:sp>
        <p:nvSpPr>
          <p:cNvPr id="1097" name="Google Shape;1097;p57"/>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A packet's TCP flags: </a:t>
            </a:r>
            <a:r>
              <a:rPr lang="en">
                <a:latin typeface="Roboto Light"/>
                <a:ea typeface="Roboto Light"/>
                <a:cs typeface="Roboto Light"/>
                <a:sym typeface="Roboto Light"/>
              </a:rPr>
              <a:t>does the packet contain TCP flag settings.</a:t>
            </a:r>
            <a:endParaRPr>
              <a:latin typeface="Roboto Light"/>
              <a:ea typeface="Roboto Light"/>
              <a:cs typeface="Roboto Light"/>
              <a:sym typeface="Roboto Light"/>
            </a:endParaRPr>
          </a:p>
        </p:txBody>
      </p:sp>
      <p:sp>
        <p:nvSpPr>
          <p:cNvPr id="1098" name="Google Shape;1098;p57"/>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Whether the data in the packet is malformed or corrupted</a:t>
            </a:r>
            <a:endParaRPr/>
          </a:p>
        </p:txBody>
      </p:sp>
      <p:sp>
        <p:nvSpPr>
          <p:cNvPr id="1099" name="Google Shape;1099;p57"/>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The rate with which a given host is sending packets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5" name="Google Shape;1105;p5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Ufw</a:t>
            </a:r>
            <a:endParaRPr>
              <a:solidFill>
                <a:srgbClr val="F1C23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Ufw (Uncomplicated FireWall)</a:t>
            </a:r>
            <a:endParaRPr/>
          </a:p>
        </p:txBody>
      </p:sp>
      <p:sp>
        <p:nvSpPr>
          <p:cNvPr id="1111" name="Google Shape;1111;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We’ll use ufw for tasks like:</a:t>
            </a:r>
            <a:endParaRPr/>
          </a:p>
        </p:txBody>
      </p:sp>
      <p:sp>
        <p:nvSpPr>
          <p:cNvPr id="1112" name="Google Shape;1112;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3" name="Google Shape;1113;p5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Deny incoming packets based on certain conditions, such as source IP, malformed TCP flags, etc. </a:t>
            </a:r>
            <a:endParaRPr/>
          </a:p>
        </p:txBody>
      </p:sp>
      <p:sp>
        <p:nvSpPr>
          <p:cNvPr id="1114" name="Google Shape;1114;p5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Only allow the machine to send data for specific protocols, such as SSH. </a:t>
            </a:r>
            <a:endParaRPr/>
          </a:p>
        </p:txBody>
      </p:sp>
      <p:sp>
        <p:nvSpPr>
          <p:cNvPr id="1115" name="Google Shape;1115;p5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Rate-limit communications from a source IP to a destination port to the host. </a:t>
            </a:r>
            <a:endParaRPr/>
          </a:p>
        </p:txBody>
      </p:sp>
      <p:sp>
        <p:nvSpPr>
          <p:cNvPr id="1116" name="Google Shape;1116;p59"/>
          <p:cNvSpPr/>
          <p:nvPr/>
        </p:nvSpPr>
        <p:spPr>
          <a:xfrm>
            <a:off x="194275" y="3839125"/>
            <a:ext cx="8816100" cy="75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9"/>
          <p:cNvSpPr txBox="1"/>
          <p:nvPr>
            <p:ph idx="1" type="subTitle"/>
          </p:nvPr>
        </p:nvSpPr>
        <p:spPr>
          <a:xfrm>
            <a:off x="943600" y="4117525"/>
            <a:ext cx="8316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ufw</a:t>
            </a:r>
            <a:r>
              <a:rPr lang="en"/>
              <a:t> is a firewall configuration utility found on many Linux machines. </a:t>
            </a:r>
            <a:endParaRPr/>
          </a:p>
        </p:txBody>
      </p:sp>
      <p:pic>
        <p:nvPicPr>
          <p:cNvPr id="1118" name="Google Shape;1118;p59"/>
          <p:cNvPicPr preferRelativeResize="0"/>
          <p:nvPr/>
        </p:nvPicPr>
        <p:blipFill>
          <a:blip r:embed="rId3">
            <a:alphaModFix/>
          </a:blip>
          <a:stretch>
            <a:fillRect/>
          </a:stretch>
        </p:blipFill>
        <p:spPr>
          <a:xfrm>
            <a:off x="538425" y="3983625"/>
            <a:ext cx="518592" cy="75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a:t>
            </a:r>
            <a:r>
              <a:rPr lang="en"/>
              <a:t>fw Demo</a:t>
            </a:r>
            <a:endParaRPr/>
          </a:p>
        </p:txBody>
      </p:sp>
      <p:sp>
        <p:nvSpPr>
          <p:cNvPr id="1124" name="Google Shape;1124;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we’ll cover in the next demo:</a:t>
            </a:r>
            <a:endParaRPr/>
          </a:p>
        </p:txBody>
      </p:sp>
      <p:sp>
        <p:nvSpPr>
          <p:cNvPr id="1125" name="Google Shape;1125;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0"/>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Set “default” rules to deny all outgoing / incoming traffic from all ports</a:t>
            </a:r>
            <a:endParaRPr/>
          </a:p>
        </p:txBody>
      </p:sp>
      <p:sp>
        <p:nvSpPr>
          <p:cNvPr id="1127" name="Google Shape;1127;p60"/>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Set a specific rule to allow HTTP traffic, so we can browse the web. </a:t>
            </a:r>
            <a:endParaRPr/>
          </a:p>
        </p:txBody>
      </p:sp>
      <p:sp>
        <p:nvSpPr>
          <p:cNvPr id="1128" name="Google Shape;1128;p60"/>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Turn on logging to keep track of all packets that the firewall drops. </a:t>
            </a:r>
            <a:endParaRPr/>
          </a:p>
        </p:txBody>
      </p:sp>
      <p:sp>
        <p:nvSpPr>
          <p:cNvPr id="1129" name="Google Shape;1129;p60"/>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Verify firewall settings.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a:t>
            </a:r>
            <a:r>
              <a:rPr lang="en"/>
              <a:t>fw commands</a:t>
            </a:r>
            <a:endParaRPr/>
          </a:p>
        </p:txBody>
      </p:sp>
      <p:sp>
        <p:nvSpPr>
          <p:cNvPr id="1135" name="Google Shape;1135;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1"/>
          <p:cNvSpPr txBox="1"/>
          <p:nvPr>
            <p:ph idx="3" type="body"/>
          </p:nvPr>
        </p:nvSpPr>
        <p:spPr>
          <a:xfrm>
            <a:off x="175" y="730825"/>
            <a:ext cx="9144000" cy="41757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Clr>
                <a:schemeClr val="dk1"/>
              </a:buClr>
              <a:buSzPts val="1100"/>
              <a:buFont typeface="Arial"/>
              <a:buNone/>
            </a:pPr>
            <a:r>
              <a:rPr b="1" lang="en">
                <a:solidFill>
                  <a:schemeClr val="dk1"/>
                </a:solidFill>
                <a:latin typeface="Roboto Mono"/>
                <a:ea typeface="Roboto Mono"/>
                <a:cs typeface="Roboto Mono"/>
                <a:sym typeface="Roboto Mono"/>
              </a:rPr>
              <a:t>enable</a:t>
            </a:r>
            <a:r>
              <a:rPr b="1" lang="en">
                <a:solidFill>
                  <a:schemeClr val="dk1"/>
                </a:solidFill>
              </a:rPr>
              <a:t>: </a:t>
            </a:r>
            <a:r>
              <a:rPr lang="en">
                <a:solidFill>
                  <a:schemeClr val="dk1"/>
                </a:solidFill>
              </a:rPr>
              <a:t>Starts the firewall, and causes it to start on system startup.</a:t>
            </a:r>
            <a:endParaRPr>
              <a:solidFill>
                <a:schemeClr val="dk1"/>
              </a:solidFill>
            </a:endParaRPr>
          </a:p>
          <a:p>
            <a:pPr indent="0" lvl="0" marL="0" rtl="0" algn="l">
              <a:lnSpc>
                <a:spcPct val="114000"/>
              </a:lnSpc>
              <a:spcBef>
                <a:spcPts val="1000"/>
              </a:spcBef>
              <a:spcAft>
                <a:spcPts val="0"/>
              </a:spcAft>
              <a:buClr>
                <a:schemeClr val="dk1"/>
              </a:buClr>
              <a:buSzPts val="1100"/>
              <a:buFont typeface="Arial"/>
              <a:buNone/>
            </a:pPr>
            <a:r>
              <a:rPr b="1" lang="en">
                <a:solidFill>
                  <a:schemeClr val="dk1"/>
                </a:solidFill>
                <a:latin typeface="Roboto Mono"/>
                <a:ea typeface="Roboto Mono"/>
                <a:cs typeface="Roboto Mono"/>
                <a:sym typeface="Roboto Mono"/>
              </a:rPr>
              <a:t>disable</a:t>
            </a:r>
            <a:r>
              <a:rPr b="1" lang="en">
                <a:solidFill>
                  <a:schemeClr val="dk1"/>
                </a:solidFill>
              </a:rPr>
              <a:t>: </a:t>
            </a:r>
            <a:r>
              <a:rPr lang="en">
                <a:solidFill>
                  <a:schemeClr val="dk1"/>
                </a:solidFill>
              </a:rPr>
              <a:t>Stops the firewall.</a:t>
            </a:r>
            <a:endParaRPr>
              <a:solidFill>
                <a:schemeClr val="dk1"/>
              </a:solidFill>
            </a:endParaRPr>
          </a:p>
          <a:p>
            <a:pPr indent="0" lvl="0" marL="0" rtl="0" algn="l">
              <a:lnSpc>
                <a:spcPct val="114000"/>
              </a:lnSpc>
              <a:spcBef>
                <a:spcPts val="1000"/>
              </a:spcBef>
              <a:spcAft>
                <a:spcPts val="0"/>
              </a:spcAft>
              <a:buClr>
                <a:schemeClr val="dk1"/>
              </a:buClr>
              <a:buSzPts val="1100"/>
              <a:buFont typeface="Arial"/>
              <a:buNone/>
            </a:pPr>
            <a:r>
              <a:rPr b="1" lang="en">
                <a:solidFill>
                  <a:schemeClr val="dk1"/>
                </a:solidFill>
                <a:latin typeface="Roboto Mono"/>
                <a:ea typeface="Roboto Mono"/>
                <a:cs typeface="Roboto Mono"/>
                <a:sym typeface="Roboto Mono"/>
              </a:rPr>
              <a:t>default</a:t>
            </a:r>
            <a:r>
              <a:rPr b="1" lang="en">
                <a:solidFill>
                  <a:schemeClr val="dk1"/>
                </a:solidFill>
              </a:rPr>
              <a:t>: </a:t>
            </a:r>
            <a:r>
              <a:rPr lang="en">
                <a:solidFill>
                  <a:schemeClr val="dk1"/>
                </a:solidFill>
              </a:rPr>
              <a:t>Allows administrators to set default rules, which apply to </a:t>
            </a:r>
            <a:r>
              <a:rPr i="1" lang="en">
                <a:solidFill>
                  <a:schemeClr val="dk1"/>
                </a:solidFill>
              </a:rPr>
              <a:t>all</a:t>
            </a:r>
            <a:r>
              <a:rPr lang="en">
                <a:solidFill>
                  <a:schemeClr val="dk1"/>
                </a:solidFill>
              </a:rPr>
              <a:t> packets except for those that have a specific rule set up for them already.</a:t>
            </a:r>
            <a:endParaRPr>
              <a:solidFill>
                <a:schemeClr val="dk1"/>
              </a:solidFill>
            </a:endParaRPr>
          </a:p>
          <a:p>
            <a:pPr indent="0" lvl="0" marL="0" rtl="0" algn="l">
              <a:lnSpc>
                <a:spcPct val="114000"/>
              </a:lnSpc>
              <a:spcBef>
                <a:spcPts val="1000"/>
              </a:spcBef>
              <a:spcAft>
                <a:spcPts val="0"/>
              </a:spcAft>
              <a:buClr>
                <a:schemeClr val="dk1"/>
              </a:buClr>
              <a:buSzPts val="1100"/>
              <a:buFont typeface="Arial"/>
              <a:buNone/>
            </a:pPr>
            <a:r>
              <a:rPr b="1" lang="en">
                <a:solidFill>
                  <a:schemeClr val="dk1"/>
                </a:solidFill>
                <a:latin typeface="Roboto Mono"/>
                <a:ea typeface="Roboto Mono"/>
                <a:cs typeface="Roboto Mono"/>
                <a:sym typeface="Roboto Mono"/>
              </a:rPr>
              <a:t>logging</a:t>
            </a:r>
            <a:r>
              <a:rPr b="1" lang="en">
                <a:solidFill>
                  <a:schemeClr val="dk1"/>
                </a:solidFill>
              </a:rPr>
              <a:t>: </a:t>
            </a:r>
            <a:r>
              <a:rPr lang="en">
                <a:solidFill>
                  <a:schemeClr val="dk1"/>
                </a:solidFill>
              </a:rPr>
              <a:t>Tells UFW how much information to log. When logging is enabled, UFW keeps information about every packet that it drops. The available levels are off, low, medium, and high. Increasing log levels causes UFW to save more information about packets that it drops.</a:t>
            </a:r>
            <a:endParaRPr>
              <a:solidFill>
                <a:schemeClr val="dk1"/>
              </a:solidFill>
            </a:endParaRPr>
          </a:p>
          <a:p>
            <a:pPr indent="0" lvl="0" marL="0" rtl="0" algn="l">
              <a:lnSpc>
                <a:spcPct val="114000"/>
              </a:lnSpc>
              <a:spcBef>
                <a:spcPts val="1000"/>
              </a:spcBef>
              <a:spcAft>
                <a:spcPts val="0"/>
              </a:spcAft>
              <a:buClr>
                <a:schemeClr val="dk1"/>
              </a:buClr>
              <a:buSzPts val="1100"/>
              <a:buFont typeface="Arial"/>
              <a:buNone/>
            </a:pPr>
            <a:r>
              <a:rPr b="1" lang="en">
                <a:solidFill>
                  <a:schemeClr val="dk1"/>
                </a:solidFill>
                <a:latin typeface="Roboto Mono"/>
                <a:ea typeface="Roboto Mono"/>
                <a:cs typeface="Roboto Mono"/>
                <a:sym typeface="Roboto Mono"/>
              </a:rPr>
              <a:t>allow</a:t>
            </a:r>
            <a:r>
              <a:rPr b="1" lang="en">
                <a:solidFill>
                  <a:schemeClr val="dk1"/>
                </a:solidFill>
              </a:rPr>
              <a:t>: </a:t>
            </a:r>
            <a:r>
              <a:rPr lang="en">
                <a:solidFill>
                  <a:schemeClr val="dk1"/>
                </a:solidFill>
              </a:rPr>
              <a:t>Used to set a rule to allow packets into/out of specific ports.</a:t>
            </a:r>
            <a:endParaRPr>
              <a:solidFill>
                <a:schemeClr val="dk1"/>
              </a:solidFill>
            </a:endParaRPr>
          </a:p>
          <a:p>
            <a:pPr indent="0" lvl="0" marL="0" rtl="0" algn="l">
              <a:lnSpc>
                <a:spcPct val="114000"/>
              </a:lnSpc>
              <a:spcBef>
                <a:spcPts val="1000"/>
              </a:spcBef>
              <a:spcAft>
                <a:spcPts val="0"/>
              </a:spcAft>
              <a:buClr>
                <a:schemeClr val="dk1"/>
              </a:buClr>
              <a:buSzPts val="1100"/>
              <a:buFont typeface="Arial"/>
              <a:buNone/>
            </a:pPr>
            <a:r>
              <a:rPr b="1" lang="en">
                <a:solidFill>
                  <a:schemeClr val="dk1"/>
                </a:solidFill>
                <a:latin typeface="Roboto Mono"/>
                <a:ea typeface="Roboto Mono"/>
                <a:cs typeface="Roboto Mono"/>
                <a:sym typeface="Roboto Mono"/>
              </a:rPr>
              <a:t>deny</a:t>
            </a:r>
            <a:r>
              <a:rPr b="1" lang="en">
                <a:solidFill>
                  <a:schemeClr val="dk1"/>
                </a:solidFill>
              </a:rPr>
              <a:t>: </a:t>
            </a:r>
            <a:r>
              <a:rPr lang="en">
                <a:solidFill>
                  <a:schemeClr val="dk1"/>
                </a:solidFill>
              </a:rPr>
              <a:t>Used to set a rule to allow packets into/out of specific ports. If UFW drops a packet due to a deny rule, it throws it away, </a:t>
            </a:r>
            <a:r>
              <a:rPr i="1" lang="en">
                <a:solidFill>
                  <a:schemeClr val="dk1"/>
                </a:solidFill>
              </a:rPr>
              <a:t>and sends no response to the source machine</a:t>
            </a:r>
            <a:r>
              <a:rPr lang="en">
                <a:solidFill>
                  <a:schemeClr val="dk1"/>
                </a:solidFill>
              </a:rPr>
              <a:t>.</a:t>
            </a:r>
            <a:endParaRPr>
              <a:solidFill>
                <a:schemeClr val="dk1"/>
              </a:solidFill>
            </a:endParaRPr>
          </a:p>
          <a:p>
            <a:pPr indent="0" lvl="0" marL="0" rtl="0" algn="l">
              <a:lnSpc>
                <a:spcPct val="114000"/>
              </a:lnSpc>
              <a:spcBef>
                <a:spcPts val="1000"/>
              </a:spcBef>
              <a:spcAft>
                <a:spcPts val="0"/>
              </a:spcAft>
              <a:buClr>
                <a:schemeClr val="dk1"/>
              </a:buClr>
              <a:buSzPts val="1100"/>
              <a:buFont typeface="Arial"/>
              <a:buNone/>
            </a:pPr>
            <a:r>
              <a:rPr b="1" lang="en">
                <a:solidFill>
                  <a:schemeClr val="dk1"/>
                </a:solidFill>
                <a:latin typeface="Roboto Mono"/>
                <a:ea typeface="Roboto Mono"/>
                <a:cs typeface="Roboto Mono"/>
                <a:sym typeface="Roboto Mono"/>
              </a:rPr>
              <a:t>reject</a:t>
            </a:r>
            <a:r>
              <a:rPr b="1" lang="en">
                <a:solidFill>
                  <a:schemeClr val="dk1"/>
                </a:solidFill>
              </a:rPr>
              <a:t>: </a:t>
            </a:r>
            <a:r>
              <a:rPr lang="en">
                <a:solidFill>
                  <a:schemeClr val="dk1"/>
                </a:solidFill>
              </a:rPr>
              <a:t>Reject rules are like deny rules, except they cause UFW to drop the packet </a:t>
            </a:r>
            <a:r>
              <a:rPr i="1" lang="en">
                <a:solidFill>
                  <a:schemeClr val="dk1"/>
                </a:solidFill>
              </a:rPr>
              <a:t>and</a:t>
            </a:r>
            <a:r>
              <a:rPr lang="en">
                <a:solidFill>
                  <a:schemeClr val="dk1"/>
                </a:solidFill>
              </a:rPr>
              <a:t> send an error message back to the source machine. This is somewhat less secure than a deny rule, because it reveals something about your firewall configuration to the source host.</a:t>
            </a:r>
            <a:endParaRPr>
              <a:solidFill>
                <a:schemeClr val="dk1"/>
              </a:solidFill>
            </a:endParaRPr>
          </a:p>
          <a:p>
            <a:pPr indent="0" lvl="0" marL="0" rtl="0" algn="l">
              <a:spcBef>
                <a:spcPts val="1000"/>
              </a:spcBef>
              <a:spcAft>
                <a:spcPts val="8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